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4"/>
  </p:notesMasterIdLst>
  <p:sldIdLst>
    <p:sldId id="256" r:id="rId2"/>
    <p:sldId id="258" r:id="rId3"/>
    <p:sldId id="259" r:id="rId4"/>
    <p:sldId id="307" r:id="rId5"/>
    <p:sldId id="268" r:id="rId6"/>
    <p:sldId id="262" r:id="rId7"/>
    <p:sldId id="260" r:id="rId8"/>
    <p:sldId id="266" r:id="rId9"/>
    <p:sldId id="267" r:id="rId10"/>
    <p:sldId id="306" r:id="rId11"/>
    <p:sldId id="299" r:id="rId12"/>
    <p:sldId id="309" r:id="rId13"/>
    <p:sldId id="302" r:id="rId14"/>
    <p:sldId id="300" r:id="rId15"/>
    <p:sldId id="301" r:id="rId16"/>
    <p:sldId id="271" r:id="rId17"/>
    <p:sldId id="303" r:id="rId18"/>
    <p:sldId id="304" r:id="rId19"/>
    <p:sldId id="311" r:id="rId20"/>
    <p:sldId id="308" r:id="rId21"/>
    <p:sldId id="305" r:id="rId22"/>
    <p:sldId id="310" r:id="rId23"/>
  </p:sldIdLst>
  <p:sldSz cx="9144000" cy="5143500" type="screen16x9"/>
  <p:notesSz cx="6858000" cy="9144000"/>
  <p:embeddedFontLst>
    <p:embeddedFont>
      <p:font typeface="Cambria Math" panose="02040503050406030204" pitchFamily="18" charset="0"/>
      <p:regular r:id="rId25"/>
    </p:embeddedFont>
    <p:embeddedFont>
      <p:font typeface="Exo 2" panose="020B060402020202020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Roboto Condensed Light"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A200B-9392-40C4-810C-19A5794C45BB}">
  <a:tblStyle styleId="{994A200B-9392-40C4-810C-19A5794C45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Buongiorno a tutti! Mi chiamo Simone Iozia, oggi presenterò il lavoro di tirocinio che ho svolto in questi ultimi mesi presso il CNR di Pisa. Il progetto consiste nella realizzazione di un sistema video in Real-Time trasmesso da un drone verso una stazione di comando attraverso non solo un canale, ma diversi canali. Ma andiamo per gradi.</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Funzione del </a:t>
            </a:r>
            <a:r>
              <a:rPr lang="it-IT" dirty="0" err="1"/>
              <a:t>sender</a:t>
            </a:r>
            <a:r>
              <a:rPr lang="it-IT" dirty="0"/>
              <a:t> è quello di catturare il video dalla telecamera, codificarli in pacchetti h264 e incapsularli tramite rtph264pay in pacchetti RTP. A questo punto lo </a:t>
            </a:r>
            <a:r>
              <a:rPr lang="it-IT" dirty="0" err="1"/>
              <a:t>scheduler</a:t>
            </a:r>
            <a:r>
              <a:rPr lang="it-IT" dirty="0"/>
              <a:t> smista i pacchetti nei vari canali prestabiliti, identificati da una sessione RTP, e quindi i pacchetti vengono mandati in rete verso il </a:t>
            </a:r>
            <a:r>
              <a:rPr lang="it-IT" dirty="0" err="1"/>
              <a:t>receiver</a:t>
            </a:r>
            <a:r>
              <a:rPr lang="it-IT" dirty="0"/>
              <a:t> tramite UDP.</a:t>
            </a:r>
            <a:endParaRPr dirty="0"/>
          </a:p>
        </p:txBody>
      </p:sp>
    </p:spTree>
    <p:extLst>
      <p:ext uri="{BB962C8B-B14F-4D97-AF65-F5344CB8AC3E}">
        <p14:creationId xmlns:p14="http://schemas.microsoft.com/office/powerpoint/2010/main" val="374762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Lo </a:t>
            </a:r>
            <a:r>
              <a:rPr lang="it-IT" dirty="0" err="1"/>
              <a:t>scheduler</a:t>
            </a:r>
            <a:r>
              <a:rPr lang="it-IT" dirty="0"/>
              <a:t> è il plug-in che ho implementato quasi da zero. Per lo </a:t>
            </a:r>
            <a:r>
              <a:rPr lang="it-IT" dirty="0" err="1"/>
              <a:t>scheduler</a:t>
            </a:r>
            <a:r>
              <a:rPr lang="it-IT" dirty="0"/>
              <a:t> il modello di base è stato il </a:t>
            </a:r>
            <a:r>
              <a:rPr lang="it-IT" dirty="0" err="1"/>
              <a:t>weighted</a:t>
            </a:r>
            <a:r>
              <a:rPr lang="it-IT" dirty="0"/>
              <a:t> </a:t>
            </a:r>
            <a:r>
              <a:rPr lang="it-IT" dirty="0" err="1"/>
              <a:t>roundrobin</a:t>
            </a:r>
            <a:r>
              <a:rPr lang="it-IT" dirty="0"/>
              <a:t>, che schedula in pacchetti consecutivi in un ciclo tutti verso lo stesso canale fino a quando non viene raggiunto il peso assegnato, quindi passa al successivo. La nostra scelta è ricaduta però su una variante di questo tipo di </a:t>
            </a:r>
            <a:r>
              <a:rPr lang="it-IT" dirty="0" err="1"/>
              <a:t>scheduler</a:t>
            </a:r>
            <a:r>
              <a:rPr lang="it-IT" dirty="0"/>
              <a:t>, l’</a:t>
            </a:r>
            <a:r>
              <a:rPr lang="it-IT" dirty="0" err="1"/>
              <a:t>interleaving</a:t>
            </a:r>
            <a:r>
              <a:rPr lang="it-IT" dirty="0"/>
              <a:t> </a:t>
            </a:r>
            <a:r>
              <a:rPr lang="it-IT" dirty="0" err="1"/>
              <a:t>wrr</a:t>
            </a:r>
            <a:r>
              <a:rPr lang="it-IT" dirty="0"/>
              <a:t>, che smista i pacchetti consecutivi sempre in canali diversi in accordo con i pesi assegnati a ciascun percorso.</a:t>
            </a:r>
            <a:endParaRPr dirty="0"/>
          </a:p>
        </p:txBody>
      </p:sp>
    </p:spTree>
    <p:extLst>
      <p:ext uri="{BB962C8B-B14F-4D97-AF65-F5344CB8AC3E}">
        <p14:creationId xmlns:p14="http://schemas.microsoft.com/office/powerpoint/2010/main" val="396870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Una peculiarità del nostro </a:t>
            </a:r>
            <a:r>
              <a:rPr lang="it-IT" dirty="0" err="1"/>
              <a:t>scheduler</a:t>
            </a:r>
            <a:r>
              <a:rPr lang="it-IT" dirty="0"/>
              <a:t> è quella di poter replicare i pacchetti, facendo attenzione a non far passare i pacchetti duplicati verso uno stesso canale. Tutto questo al fine di avere una maggiore tolleranza agli errori. I pesi assegnati a ciascun canale e il tasso di ridondanza possono essere cambiati in modo dinamico come vedremo dopo. Infine lo </a:t>
            </a:r>
            <a:r>
              <a:rPr lang="it-IT" dirty="0" err="1"/>
              <a:t>scheduler</a:t>
            </a:r>
            <a:r>
              <a:rPr lang="it-IT" dirty="0"/>
              <a:t>, prima di mandare il pacchetto sul canale scelto, modifica l’</a:t>
            </a:r>
            <a:r>
              <a:rPr lang="it-IT" dirty="0" err="1"/>
              <a:t>header</a:t>
            </a:r>
            <a:r>
              <a:rPr lang="it-IT" dirty="0"/>
              <a:t> RTP salvando SSRC e </a:t>
            </a:r>
            <a:r>
              <a:rPr lang="it-IT" dirty="0" err="1"/>
              <a:t>seqnum</a:t>
            </a:r>
            <a:r>
              <a:rPr lang="it-IT" dirty="0"/>
              <a:t> originali in un </a:t>
            </a:r>
            <a:r>
              <a:rPr lang="it-IT" dirty="0" err="1"/>
              <a:t>header</a:t>
            </a:r>
            <a:r>
              <a:rPr lang="it-IT" dirty="0"/>
              <a:t> appositamente esteso, e immettendo nei campi di SSRC e </a:t>
            </a:r>
            <a:r>
              <a:rPr lang="it-IT" dirty="0" err="1"/>
              <a:t>seqnum</a:t>
            </a:r>
            <a:r>
              <a:rPr lang="it-IT" dirty="0"/>
              <a:t> nuovi valori.</a:t>
            </a:r>
            <a:endParaRPr dirty="0"/>
          </a:p>
        </p:txBody>
      </p:sp>
    </p:spTree>
    <p:extLst>
      <p:ext uri="{BB962C8B-B14F-4D97-AF65-F5344CB8AC3E}">
        <p14:creationId xmlns:p14="http://schemas.microsoft.com/office/powerpoint/2010/main" val="61577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 questo punto passiamo al </a:t>
            </a:r>
            <a:r>
              <a:rPr lang="it-IT" dirty="0" err="1"/>
              <a:t>receiver</a:t>
            </a:r>
            <a:r>
              <a:rPr lang="it-IT" dirty="0"/>
              <a:t>. Il </a:t>
            </a:r>
            <a:r>
              <a:rPr lang="it-IT" dirty="0" err="1"/>
              <a:t>receiver</a:t>
            </a:r>
            <a:r>
              <a:rPr lang="it-IT" dirty="0"/>
              <a:t> riceve i pacchetti dalle diverse porte UDP, identifica un canale tramite una sessione RTP, </a:t>
            </a:r>
            <a:r>
              <a:rPr lang="it-IT" dirty="0" err="1"/>
              <a:t>jitterbuffer</a:t>
            </a:r>
            <a:r>
              <a:rPr lang="it-IT" dirty="0"/>
              <a:t> ci darà le statistiche di ciascun canale che poi invierò al </a:t>
            </a:r>
            <a:r>
              <a:rPr lang="it-IT" dirty="0" err="1"/>
              <a:t>sender</a:t>
            </a:r>
            <a:r>
              <a:rPr lang="it-IT" dirty="0"/>
              <a:t> tramite RTCP. </a:t>
            </a:r>
            <a:r>
              <a:rPr lang="it-IT" dirty="0" err="1"/>
              <a:t>Ptdemux</a:t>
            </a:r>
            <a:r>
              <a:rPr lang="it-IT" dirty="0"/>
              <a:t> è stato modificato per poter </a:t>
            </a:r>
            <a:r>
              <a:rPr lang="it-IT" dirty="0" err="1"/>
              <a:t>risettare</a:t>
            </a:r>
            <a:r>
              <a:rPr lang="it-IT" dirty="0"/>
              <a:t> i SSRC e </a:t>
            </a:r>
            <a:r>
              <a:rPr lang="it-IT" dirty="0" err="1"/>
              <a:t>seqnum</a:t>
            </a:r>
            <a:r>
              <a:rPr lang="it-IT" dirty="0"/>
              <a:t> originali in modo da poter aggregare il flusso nel </a:t>
            </a:r>
            <a:r>
              <a:rPr lang="it-IT" dirty="0" err="1"/>
              <a:t>funnel</a:t>
            </a:r>
            <a:r>
              <a:rPr lang="it-IT" dirty="0"/>
              <a:t>. </a:t>
            </a:r>
            <a:r>
              <a:rPr lang="it-IT" dirty="0" err="1"/>
              <a:t>Jitterbuffer</a:t>
            </a:r>
            <a:r>
              <a:rPr lang="it-IT" dirty="0"/>
              <a:t> di nuovo riordinerà la sequenza, </a:t>
            </a:r>
            <a:r>
              <a:rPr lang="it-IT" dirty="0" err="1"/>
              <a:t>rtpstorage</a:t>
            </a:r>
            <a:r>
              <a:rPr lang="it-IT" dirty="0"/>
              <a:t> è stato modificato per poter mandare al </a:t>
            </a:r>
            <a:r>
              <a:rPr lang="it-IT" dirty="0" err="1"/>
              <a:t>sender</a:t>
            </a:r>
            <a:r>
              <a:rPr lang="it-IT" dirty="0"/>
              <a:t> i dati sul flusso aggregato, quindi i pacchetti vengono decodificati e tramite </a:t>
            </a:r>
            <a:r>
              <a:rPr lang="it-IT" dirty="0" err="1"/>
              <a:t>ximagesink</a:t>
            </a:r>
            <a:r>
              <a:rPr lang="it-IT" dirty="0"/>
              <a:t> si potrà visualizzare il video in tempo reale.</a:t>
            </a:r>
            <a:endParaRPr dirty="0"/>
          </a:p>
        </p:txBody>
      </p:sp>
    </p:spTree>
    <p:extLst>
      <p:ext uri="{BB962C8B-B14F-4D97-AF65-F5344CB8AC3E}">
        <p14:creationId xmlns:p14="http://schemas.microsoft.com/office/powerpoint/2010/main" val="3632766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Come si accennava prima, il flusso viene aggregato nel </a:t>
            </a:r>
            <a:r>
              <a:rPr lang="it-IT" dirty="0" err="1"/>
              <a:t>funnel</a:t>
            </a:r>
            <a:r>
              <a:rPr lang="it-IT" dirty="0"/>
              <a:t>, ma in modo disordinato, quindi </a:t>
            </a:r>
            <a:r>
              <a:rPr lang="it-IT" dirty="0" err="1"/>
              <a:t>rtpjitterbuffer</a:t>
            </a:r>
            <a:r>
              <a:rPr lang="it-IT" dirty="0"/>
              <a:t> eliminerà i duplicati e riordinerà la sequenza in modo da visualizzare a schermo un video chiaro.</a:t>
            </a:r>
            <a:endParaRPr dirty="0"/>
          </a:p>
        </p:txBody>
      </p:sp>
    </p:spTree>
    <p:extLst>
      <p:ext uri="{BB962C8B-B14F-4D97-AF65-F5344CB8AC3E}">
        <p14:creationId xmlns:p14="http://schemas.microsoft.com/office/powerpoint/2010/main" val="190073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Lato </a:t>
            </a:r>
            <a:r>
              <a:rPr lang="it-IT" dirty="0" err="1"/>
              <a:t>sender</a:t>
            </a:r>
            <a:r>
              <a:rPr lang="it-IT" dirty="0"/>
              <a:t> abbiamo un componente aggiuntivo, il controller, che cambia dinamicamente, quindi anche mentre il video viene visualizzato a schermo, i pesi dei canali nello </a:t>
            </a:r>
            <a:r>
              <a:rPr lang="it-IT" dirty="0" err="1"/>
              <a:t>scheduler</a:t>
            </a:r>
            <a:r>
              <a:rPr lang="it-IT" dirty="0"/>
              <a:t> usando le informazioni sul numero dei pacchetti persi dai vari canali tramite RTCP, ovvero con i dati che arrivano dal </a:t>
            </a:r>
            <a:r>
              <a:rPr lang="it-IT" dirty="0" err="1"/>
              <a:t>receiver</a:t>
            </a:r>
            <a:r>
              <a:rPr lang="it-IT" dirty="0"/>
              <a:t> attraverso un loop di feedback. Cambia dinamicamente anche il tasso di ridondanza dei pacchetti in base al numero di pacchetti persi rilevato dopo l’aggregazione del flusso. La formula per cambiare i pesi ai canali è quella che vedete in sovrimpressione dove r0 [i] è il peso iniziale assegnato al canale i, che sarà uguale per tutti, mentre </a:t>
            </a:r>
            <a:r>
              <a:rPr lang="it-IT" dirty="0" err="1"/>
              <a:t>rt</a:t>
            </a:r>
            <a:r>
              <a:rPr lang="it-IT" dirty="0"/>
              <a:t> [i] è il tasso di perdite di un canale i al tempo t , ed è calcolato attraverso la frazione fra l’inverso delle perdite del canale i e la somma di tutti gli inversi delle perdite di tutti i canali.</a:t>
            </a:r>
            <a:endParaRPr dirty="0"/>
          </a:p>
        </p:txBody>
      </p:sp>
    </p:spTree>
    <p:extLst>
      <p:ext uri="{BB962C8B-B14F-4D97-AF65-F5344CB8AC3E}">
        <p14:creationId xmlns:p14="http://schemas.microsoft.com/office/powerpoint/2010/main" val="161974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 test sono stati realizzati con un </a:t>
            </a:r>
            <a:r>
              <a:rPr lang="it-IT" dirty="0" err="1"/>
              <a:t>Raspberry</a:t>
            </a:r>
            <a:r>
              <a:rPr lang="it-IT" dirty="0"/>
              <a:t>, sul quale stava il </a:t>
            </a:r>
            <a:r>
              <a:rPr lang="it-IT" dirty="0" err="1"/>
              <a:t>sender</a:t>
            </a:r>
            <a:r>
              <a:rPr lang="it-IT" dirty="0"/>
              <a:t>, e il mio portatile che conteneva il </a:t>
            </a:r>
            <a:r>
              <a:rPr lang="it-IT" dirty="0" err="1"/>
              <a:t>receiver</a:t>
            </a:r>
            <a:r>
              <a:rPr lang="it-IT" dirty="0"/>
              <a:t>. A breve vedrete dei grafici che sono stati realizzati tramite un tool, </a:t>
            </a:r>
            <a:r>
              <a:rPr lang="it-IT" dirty="0" err="1"/>
              <a:t>Grafana</a:t>
            </a:r>
            <a:r>
              <a:rPr lang="it-IT"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grafico mostra l’andamento dinamico dei pesi assegnati a 3 canali e del tasso di ridondanza dei pacchetti. In questo caso senza perdite di pacchetti, i canali mantengono la configurazione iniziale, ovvero quella in cui si hanno pesi uguali per tutti i canali, mentre il tasso di ridondanza, sempre massimo all’inizio, crolla fino a 1, cioè quando non viene duplicato alcun pacchetto, non ce ne è bisogno in quanto non abbiamo perdite.</a:t>
            </a:r>
            <a:endParaRPr dirty="0"/>
          </a:p>
        </p:txBody>
      </p:sp>
    </p:spTree>
    <p:extLst>
      <p:ext uri="{BB962C8B-B14F-4D97-AF65-F5344CB8AC3E}">
        <p14:creationId xmlns:p14="http://schemas.microsoft.com/office/powerpoint/2010/main" val="148015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Questo è il caso in cui sono state simulate delle perdite su 2 canali, del 10% sul primo, del 1% sul secondo, e come si può notare, lo </a:t>
            </a:r>
            <a:r>
              <a:rPr lang="it-IT" dirty="0" err="1"/>
              <a:t>scheduler</a:t>
            </a:r>
            <a:r>
              <a:rPr lang="it-IT" dirty="0"/>
              <a:t> va a preferire, spesso in modo totale, il canale 3 ovvero quello senza perdite. Il tasso di ridondanza si mantiene su valori medi.</a:t>
            </a:r>
            <a:endParaRPr dirty="0"/>
          </a:p>
        </p:txBody>
      </p:sp>
    </p:spTree>
    <p:extLst>
      <p:ext uri="{BB962C8B-B14F-4D97-AF65-F5344CB8AC3E}">
        <p14:creationId xmlns:p14="http://schemas.microsoft.com/office/powerpoint/2010/main" val="4009747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Questa è la finestra del video che si ottiene, chiara in quanto la maggior parte dei pacchetti passa dal terzo canale.</a:t>
            </a:r>
            <a:endParaRPr dirty="0"/>
          </a:p>
        </p:txBody>
      </p:sp>
    </p:spTree>
    <p:extLst>
      <p:ext uri="{BB962C8B-B14F-4D97-AF65-F5344CB8AC3E}">
        <p14:creationId xmlns:p14="http://schemas.microsoft.com/office/powerpoint/2010/main" val="359396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All’inizio spiegherò brevemente la teoria di base e il software che ho usato durante lo sviluppo, quindi spiegherò l’applicazione che ho implementato insieme ai test effettuati.</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 questo ultimo caso, abbiamo perdite su tutti i canali quindi il tasso di ridondanza si mantiene sempre massimo, quindi i pesi di ogni canale non possono che mantenersi uguali per tutti in quanto i pacchetti duplicati devono sempre passare per canali diversi.</a:t>
            </a:r>
            <a:endParaRPr dirty="0"/>
          </a:p>
        </p:txBody>
      </p:sp>
    </p:spTree>
    <p:extLst>
      <p:ext uri="{BB962C8B-B14F-4D97-AF65-F5344CB8AC3E}">
        <p14:creationId xmlns:p14="http://schemas.microsoft.com/office/powerpoint/2010/main" val="27944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E questo è il video risultante, che presenta qualche imperfezione.</a:t>
            </a:r>
            <a:endParaRPr dirty="0"/>
          </a:p>
        </p:txBody>
      </p:sp>
    </p:spTree>
    <p:extLst>
      <p:ext uri="{BB962C8B-B14F-4D97-AF65-F5344CB8AC3E}">
        <p14:creationId xmlns:p14="http://schemas.microsoft.com/office/powerpoint/2010/main" val="952492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Chiaramente la mia applicazione può essere successivamente migliorata per esempio implementando una sessione RTCP per avere i dati sul flusso aggregato, oppure si possono sviluppare degli algoritmi che usano l’intelligenza artificiale per il cambio dinamico dei pesi dei canali. Ciò non toglie che il sistema va bene anche attualmente. E questo è tutto. Grazie per l’attenzione.</a:t>
            </a:r>
            <a:endParaRPr dirty="0"/>
          </a:p>
        </p:txBody>
      </p:sp>
    </p:spTree>
    <p:extLst>
      <p:ext uri="{BB962C8B-B14F-4D97-AF65-F5344CB8AC3E}">
        <p14:creationId xmlns:p14="http://schemas.microsoft.com/office/powerpoint/2010/main" val="1462463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Per trasmettere il video ho sfruttato il protocollo RTP, adatto per quelle applicazioni che trasmettono dati in tempo reale. Viene usato insieme a UDP, allo scopo di aggiungere quelle funzionalità di trasporto necessarie quando si trattano dati in tempo reale: RTP aggiunge la possibilità di identificare il flusso attraverso un SSRC e di riordinarlo </a:t>
            </a:r>
            <a:r>
              <a:rPr lang="it-IT" dirty="0" err="1"/>
              <a:t>attravero</a:t>
            </a:r>
            <a:r>
              <a:rPr lang="it-IT" dirty="0"/>
              <a:t> un </a:t>
            </a:r>
            <a:r>
              <a:rPr lang="it-IT" dirty="0" err="1"/>
              <a:t>sequence</a:t>
            </a:r>
            <a:r>
              <a:rPr lang="it-IT" dirty="0"/>
              <a:t> </a:t>
            </a:r>
            <a:r>
              <a:rPr lang="it-IT" dirty="0" err="1"/>
              <a:t>number</a:t>
            </a:r>
            <a:r>
              <a:rPr lang="it-IT" dirty="0"/>
              <a:t>. Inoltre è possibile estendere l’</a:t>
            </a:r>
            <a:r>
              <a:rPr lang="it-IT" dirty="0" err="1"/>
              <a:t>header</a:t>
            </a:r>
            <a:r>
              <a:rPr lang="it-IT" dirty="0"/>
              <a:t> con campi a piacere dello sviluppatore. Fratello minore di RTP, è RTCP, che associato a una sessione RTP, ci dà le statistiche su quella sessione: come numero di pacchetti persi, </a:t>
            </a:r>
            <a:r>
              <a:rPr lang="it-IT" dirty="0" err="1"/>
              <a:t>jitter</a:t>
            </a:r>
            <a:r>
              <a:rPr lang="it-IT" dirty="0"/>
              <a:t> (variazione di ritardo tra pacchetti) e via dicendo.</a:t>
            </a:r>
            <a:endParaRPr dirty="0"/>
          </a:p>
        </p:txBody>
      </p:sp>
    </p:spTree>
    <p:extLst>
      <p:ext uri="{BB962C8B-B14F-4D97-AF65-F5344CB8AC3E}">
        <p14:creationId xmlns:p14="http://schemas.microsoft.com/office/powerpoint/2010/main" val="3210702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Altri 2 concetti importanti per questo progetto sono il </a:t>
            </a:r>
            <a:r>
              <a:rPr lang="it-IT" dirty="0" err="1"/>
              <a:t>multihoming</a:t>
            </a:r>
            <a:r>
              <a:rPr lang="it-IT" dirty="0"/>
              <a:t>, ovvero la capacità di un dispositivo di connettersi contemporaneamente a 2 interfacce di rete differenti come </a:t>
            </a:r>
            <a:r>
              <a:rPr lang="it-IT" dirty="0" err="1"/>
              <a:t>wifi</a:t>
            </a:r>
            <a:r>
              <a:rPr lang="it-IT" dirty="0"/>
              <a:t> e 5g, e il </a:t>
            </a:r>
            <a:r>
              <a:rPr lang="it-IT" dirty="0" err="1"/>
              <a:t>multipath</a:t>
            </a:r>
            <a:r>
              <a:rPr lang="it-IT" dirty="0"/>
              <a:t> </a:t>
            </a:r>
            <a:r>
              <a:rPr lang="it-IT" dirty="0" err="1"/>
              <a:t>rtp</a:t>
            </a:r>
            <a:r>
              <a:rPr lang="it-IT" dirty="0"/>
              <a:t>: di base </a:t>
            </a:r>
            <a:r>
              <a:rPr lang="it-IT" dirty="0" err="1"/>
              <a:t>rtp</a:t>
            </a:r>
            <a:r>
              <a:rPr lang="it-IT" dirty="0"/>
              <a:t> non consente di dividere in più </a:t>
            </a:r>
            <a:r>
              <a:rPr lang="it-IT" dirty="0" err="1"/>
              <a:t>sottoflussi</a:t>
            </a:r>
            <a:r>
              <a:rPr lang="it-IT" dirty="0"/>
              <a:t> e aggregare il flusso di pacchetti, con l’estensione che ho realizzato ciò è diventato possibile. Questo allo scopo di avere sempre la miglior qualità video possibile, bilanciare il carico attraverso i vari percorsi e avere una maggiore tolleranza agli errori.</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Il software usato per questo progetto è stato </a:t>
            </a:r>
            <a:r>
              <a:rPr lang="it-IT" dirty="0" err="1"/>
              <a:t>Gstreamer</a:t>
            </a:r>
            <a:r>
              <a:rPr lang="it-IT" dirty="0"/>
              <a:t>, piattaforma open-source, quindi sempre modificabile, usata per la </a:t>
            </a:r>
            <a:r>
              <a:rPr lang="it-IT" dirty="0" err="1"/>
              <a:t>creazionedi</a:t>
            </a:r>
            <a:r>
              <a:rPr lang="it-IT" dirty="0"/>
              <a:t> applicazioni </a:t>
            </a:r>
            <a:r>
              <a:rPr lang="it-IT" dirty="0" err="1"/>
              <a:t>multimendiali</a:t>
            </a:r>
            <a:r>
              <a:rPr lang="it-IT" dirty="0"/>
              <a:t> in quanto presenta componenti software per la riproduzione, lo streaming, l’editing di audio/video. E’ stata scelta per via dell’uso utilizzo in applicazioni che hanno funzioni di controllo di droni durante il volo come </a:t>
            </a:r>
            <a:r>
              <a:rPr lang="it-IT" dirty="0" err="1"/>
              <a:t>QgroundControl</a:t>
            </a:r>
            <a:r>
              <a:rPr lang="it-IT" dirty="0"/>
              <a:t>. Le applicazioni di </a:t>
            </a:r>
            <a:r>
              <a:rPr lang="it-IT" dirty="0" err="1"/>
              <a:t>Gstreamer</a:t>
            </a:r>
            <a:r>
              <a:rPr lang="it-IT" dirty="0"/>
              <a:t> sono costituite dalle pipeline, ovvero elementi software collegati in cascata.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Possiamo avere 3 tipi di elementi: source, elemento che ottiene i dati da una fonte esterna come una interfaccia di rete o un file; filter, che manipola i dati e li passa all’elemento successivo; infine </a:t>
            </a:r>
            <a:r>
              <a:rPr lang="it-IT" dirty="0" err="1"/>
              <a:t>sink</a:t>
            </a:r>
            <a:r>
              <a:rPr lang="it-IT" dirty="0"/>
              <a:t>, che ha il compito di riprodurre o visualizzare i dati in ingresso.</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Fondamentalmente ciò che ho sviluppato sono 2 pipeline: un </a:t>
            </a:r>
            <a:r>
              <a:rPr lang="it-IT" dirty="0" err="1"/>
              <a:t>sender</a:t>
            </a:r>
            <a:r>
              <a:rPr lang="it-IT" dirty="0"/>
              <a:t> posto sul drone, un </a:t>
            </a:r>
            <a:r>
              <a:rPr lang="it-IT" dirty="0" err="1"/>
              <a:t>receiver</a:t>
            </a:r>
            <a:r>
              <a:rPr lang="it-IT" dirty="0"/>
              <a:t> posto a terra.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6"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3" name="Immagine 2">
            <a:extLst>
              <a:ext uri="{FF2B5EF4-FFF2-40B4-BE49-F238E27FC236}">
                <a16:creationId xmlns:a16="http://schemas.microsoft.com/office/drawing/2014/main" id="{D1C361A0-B2F7-412F-8BDA-8AB47D8FE512}"/>
              </a:ext>
            </a:extLst>
          </p:cNvPr>
          <p:cNvPicPr>
            <a:picLocks noChangeAspect="1"/>
          </p:cNvPicPr>
          <p:nvPr/>
        </p:nvPicPr>
        <p:blipFill>
          <a:blip r:embed="rId3"/>
          <a:stretch>
            <a:fillRect/>
          </a:stretch>
        </p:blipFill>
        <p:spPr>
          <a:xfrm>
            <a:off x="5981129" y="85822"/>
            <a:ext cx="2311948" cy="1486522"/>
          </a:xfrm>
          <a:prstGeom prst="rect">
            <a:avLst/>
          </a:prstGeom>
        </p:spPr>
      </p:pic>
      <p:sp>
        <p:nvSpPr>
          <p:cNvPr id="4" name="CasellaDiTesto 3">
            <a:extLst>
              <a:ext uri="{FF2B5EF4-FFF2-40B4-BE49-F238E27FC236}">
                <a16:creationId xmlns:a16="http://schemas.microsoft.com/office/drawing/2014/main" id="{65AEBEC3-987F-4015-8473-F84CFC733523}"/>
              </a:ext>
            </a:extLst>
          </p:cNvPr>
          <p:cNvSpPr txBox="1"/>
          <p:nvPr/>
        </p:nvSpPr>
        <p:spPr>
          <a:xfrm>
            <a:off x="2006894" y="2063918"/>
            <a:ext cx="5130209" cy="1015663"/>
          </a:xfrm>
          <a:prstGeom prst="rect">
            <a:avLst/>
          </a:prstGeom>
          <a:noFill/>
        </p:spPr>
        <p:txBody>
          <a:bodyPr wrap="square" rtlCol="0">
            <a:spAutoFit/>
          </a:bodyPr>
          <a:lstStyle/>
          <a:p>
            <a:pPr algn="ctr"/>
            <a:r>
              <a:rPr lang="it-IT" sz="2000" b="1" dirty="0">
                <a:solidFill>
                  <a:srgbClr val="C00000"/>
                </a:solidFill>
                <a:latin typeface="Exo 2" panose="020B0604020202020204" charset="0"/>
              </a:rPr>
              <a:t>Realizzazione di un sistema di video Real-Time con canali </a:t>
            </a:r>
            <a:r>
              <a:rPr lang="it-IT" sz="2000" b="1" dirty="0" err="1">
                <a:solidFill>
                  <a:srgbClr val="C00000"/>
                </a:solidFill>
                <a:latin typeface="Exo 2" panose="020B0604020202020204" charset="0"/>
              </a:rPr>
              <a:t>multipath</a:t>
            </a:r>
            <a:r>
              <a:rPr lang="it-IT" sz="2000" b="1" dirty="0">
                <a:solidFill>
                  <a:srgbClr val="C00000"/>
                </a:solidFill>
                <a:latin typeface="Exo 2" panose="020B0604020202020204" charset="0"/>
              </a:rPr>
              <a:t> da drone a stazione di comando</a:t>
            </a:r>
          </a:p>
        </p:txBody>
      </p:sp>
      <p:sp>
        <p:nvSpPr>
          <p:cNvPr id="5" name="CasellaDiTesto 4">
            <a:extLst>
              <a:ext uri="{FF2B5EF4-FFF2-40B4-BE49-F238E27FC236}">
                <a16:creationId xmlns:a16="http://schemas.microsoft.com/office/drawing/2014/main" id="{A92752D8-9142-42F0-A062-9FE678F81E4C}"/>
              </a:ext>
            </a:extLst>
          </p:cNvPr>
          <p:cNvSpPr txBox="1"/>
          <p:nvPr/>
        </p:nvSpPr>
        <p:spPr>
          <a:xfrm>
            <a:off x="1376966" y="402793"/>
            <a:ext cx="3571812" cy="1169551"/>
          </a:xfrm>
          <a:prstGeom prst="rect">
            <a:avLst/>
          </a:prstGeom>
          <a:noFill/>
        </p:spPr>
        <p:txBody>
          <a:bodyPr wrap="none" rtlCol="0">
            <a:spAutoFit/>
          </a:bodyPr>
          <a:lstStyle/>
          <a:p>
            <a:r>
              <a:rPr lang="it-IT" b="1" dirty="0">
                <a:solidFill>
                  <a:schemeClr val="bg2"/>
                </a:solidFill>
                <a:latin typeface="Exo 2" panose="020B0604020202020204" charset="0"/>
              </a:rPr>
              <a:t>Corso di Laurea Triennale in Informatica</a:t>
            </a:r>
          </a:p>
          <a:p>
            <a:endParaRPr lang="it-IT" b="1" dirty="0">
              <a:solidFill>
                <a:schemeClr val="bg2"/>
              </a:solidFill>
              <a:latin typeface="Exo 2" panose="020B0604020202020204" charset="0"/>
            </a:endParaRPr>
          </a:p>
          <a:p>
            <a:r>
              <a:rPr lang="it-IT" b="1" dirty="0">
                <a:solidFill>
                  <a:schemeClr val="bg2"/>
                </a:solidFill>
                <a:latin typeface="Exo 2" panose="020B0604020202020204" charset="0"/>
              </a:rPr>
              <a:t>07 maggio 2021</a:t>
            </a:r>
          </a:p>
          <a:p>
            <a:endParaRPr lang="it-IT" b="1" dirty="0">
              <a:solidFill>
                <a:schemeClr val="bg2"/>
              </a:solidFill>
              <a:latin typeface="Exo 2" panose="020B0604020202020204" charset="0"/>
            </a:endParaRPr>
          </a:p>
          <a:p>
            <a:r>
              <a:rPr lang="it-IT" b="1" dirty="0">
                <a:solidFill>
                  <a:schemeClr val="bg2"/>
                </a:solidFill>
                <a:latin typeface="Exo 2" panose="020B0604020202020204" charset="0"/>
              </a:rPr>
              <a:t>Anno Accademico 2019/2020</a:t>
            </a:r>
          </a:p>
        </p:txBody>
      </p:sp>
      <p:sp>
        <p:nvSpPr>
          <p:cNvPr id="6" name="CasellaDiTesto 5">
            <a:extLst>
              <a:ext uri="{FF2B5EF4-FFF2-40B4-BE49-F238E27FC236}">
                <a16:creationId xmlns:a16="http://schemas.microsoft.com/office/drawing/2014/main" id="{8449C89A-37AC-44AF-A890-579753C77EA8}"/>
              </a:ext>
            </a:extLst>
          </p:cNvPr>
          <p:cNvSpPr txBox="1"/>
          <p:nvPr/>
        </p:nvSpPr>
        <p:spPr>
          <a:xfrm>
            <a:off x="4774021" y="3494778"/>
            <a:ext cx="4198585" cy="1384995"/>
          </a:xfrm>
          <a:prstGeom prst="rect">
            <a:avLst/>
          </a:prstGeom>
          <a:noFill/>
        </p:spPr>
        <p:txBody>
          <a:bodyPr wrap="none" rtlCol="0">
            <a:spAutoFit/>
          </a:bodyPr>
          <a:lstStyle/>
          <a:p>
            <a:r>
              <a:rPr lang="it-IT" b="1" dirty="0">
                <a:solidFill>
                  <a:schemeClr val="bg2"/>
                </a:solidFill>
                <a:latin typeface="Exo 2" panose="020B0604020202020204" charset="0"/>
              </a:rPr>
              <a:t>Candidato: Simone Iozia</a:t>
            </a:r>
          </a:p>
          <a:p>
            <a:endParaRPr lang="it-IT" b="1" dirty="0">
              <a:solidFill>
                <a:schemeClr val="bg2"/>
              </a:solidFill>
              <a:latin typeface="Exo 2" panose="020B0604020202020204" charset="0"/>
            </a:endParaRPr>
          </a:p>
          <a:p>
            <a:endParaRPr lang="it-IT" b="1" dirty="0">
              <a:solidFill>
                <a:schemeClr val="bg2"/>
              </a:solidFill>
              <a:latin typeface="Exo 2" panose="020B0604020202020204" charset="0"/>
            </a:endParaRPr>
          </a:p>
          <a:p>
            <a:r>
              <a:rPr lang="it-IT" b="1" dirty="0">
                <a:solidFill>
                  <a:schemeClr val="bg2"/>
                </a:solidFill>
                <a:latin typeface="Exo 2" panose="020B0604020202020204" charset="0"/>
              </a:rPr>
              <a:t>Tutore Accademico: Prof.ssa Federica Paganelli</a:t>
            </a:r>
          </a:p>
          <a:p>
            <a:endParaRPr lang="it-IT" b="1" dirty="0">
              <a:solidFill>
                <a:schemeClr val="bg2"/>
              </a:solidFill>
              <a:latin typeface="Exo 2" panose="020B0604020202020204" charset="0"/>
            </a:endParaRPr>
          </a:p>
          <a:p>
            <a:r>
              <a:rPr lang="it-IT" b="1" dirty="0">
                <a:solidFill>
                  <a:schemeClr val="bg2"/>
                </a:solidFill>
                <a:latin typeface="Exo 2" panose="020B0604020202020204" charset="0"/>
              </a:rPr>
              <a:t>Tutore Aziendale: Dott. Alberto Gotta</a:t>
            </a:r>
          </a:p>
        </p:txBody>
      </p:sp>
      <p:pic>
        <p:nvPicPr>
          <p:cNvPr id="8" name="Immagine 7" descr="Immagine che contiene scuro, automazione&#10;&#10;Descrizione generata automaticamente">
            <a:extLst>
              <a:ext uri="{FF2B5EF4-FFF2-40B4-BE49-F238E27FC236}">
                <a16:creationId xmlns:a16="http://schemas.microsoft.com/office/drawing/2014/main" id="{83A6A4F1-90DE-4137-86F7-0E061153515A}"/>
              </a:ext>
            </a:extLst>
          </p:cNvPr>
          <p:cNvPicPr>
            <a:picLocks noChangeAspect="1"/>
          </p:cNvPicPr>
          <p:nvPr/>
        </p:nvPicPr>
        <p:blipFill>
          <a:blip r:embed="rId4"/>
          <a:stretch>
            <a:fillRect/>
          </a:stretch>
        </p:blipFill>
        <p:spPr>
          <a:xfrm>
            <a:off x="287079" y="3079581"/>
            <a:ext cx="2711303" cy="1848851"/>
          </a:xfrm>
          <a:prstGeom prst="rect">
            <a:avLst/>
          </a:prstGeom>
        </p:spPr>
      </p:pic>
      <p:sp>
        <p:nvSpPr>
          <p:cNvPr id="2" name="CasellaDiTesto 1">
            <a:extLst>
              <a:ext uri="{FF2B5EF4-FFF2-40B4-BE49-F238E27FC236}">
                <a16:creationId xmlns:a16="http://schemas.microsoft.com/office/drawing/2014/main" id="{6D08A6AA-3421-4F47-AED3-BAEE8982B77D}"/>
              </a:ext>
            </a:extLst>
          </p:cNvPr>
          <p:cNvSpPr txBox="1"/>
          <p:nvPr/>
        </p:nvSpPr>
        <p:spPr>
          <a:xfrm>
            <a:off x="0" y="0"/>
            <a:ext cx="256802" cy="307777"/>
          </a:xfrm>
          <a:prstGeom prst="rect">
            <a:avLst/>
          </a:prstGeom>
          <a:noFill/>
        </p:spPr>
        <p:txBody>
          <a:bodyPr wrap="none" rtlCol="0">
            <a:spAutoFit/>
          </a:bodyPr>
          <a:lstStyle/>
          <a:p>
            <a:r>
              <a:rPr lang="it-IT" dirty="0">
                <a:latin typeface="Exo 2" panose="020B0604020202020204" charset="0"/>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SENDER</a:t>
            </a:r>
            <a:endParaRPr dirty="0"/>
          </a:p>
        </p:txBody>
      </p:sp>
      <p:pic>
        <p:nvPicPr>
          <p:cNvPr id="3" name="Immagine 2">
            <a:extLst>
              <a:ext uri="{FF2B5EF4-FFF2-40B4-BE49-F238E27FC236}">
                <a16:creationId xmlns:a16="http://schemas.microsoft.com/office/drawing/2014/main" id="{E469B0FC-17F5-440B-AEA9-4C0B9ED4735F}"/>
              </a:ext>
            </a:extLst>
          </p:cNvPr>
          <p:cNvPicPr>
            <a:picLocks noChangeAspect="1"/>
          </p:cNvPicPr>
          <p:nvPr/>
        </p:nvPicPr>
        <p:blipFill>
          <a:blip r:embed="rId3"/>
          <a:stretch>
            <a:fillRect/>
          </a:stretch>
        </p:blipFill>
        <p:spPr>
          <a:xfrm>
            <a:off x="1118591" y="613298"/>
            <a:ext cx="6209414" cy="2927343"/>
          </a:xfrm>
          <a:prstGeom prst="rect">
            <a:avLst/>
          </a:prstGeom>
        </p:spPr>
      </p:pic>
      <p:sp>
        <p:nvSpPr>
          <p:cNvPr id="4" name="CasellaDiTesto 3">
            <a:extLst>
              <a:ext uri="{FF2B5EF4-FFF2-40B4-BE49-F238E27FC236}">
                <a16:creationId xmlns:a16="http://schemas.microsoft.com/office/drawing/2014/main" id="{4E7A4E70-B846-4509-A6D9-1B7491219308}"/>
              </a:ext>
            </a:extLst>
          </p:cNvPr>
          <p:cNvSpPr txBox="1"/>
          <p:nvPr/>
        </p:nvSpPr>
        <p:spPr>
          <a:xfrm>
            <a:off x="175438" y="3836543"/>
            <a:ext cx="8793124" cy="954107"/>
          </a:xfrm>
          <a:prstGeom prst="rect">
            <a:avLst/>
          </a:prstGeom>
          <a:noFill/>
        </p:spPr>
        <p:txBody>
          <a:bodyPr wrap="square" rtlCol="0">
            <a:spAutoFit/>
          </a:bodyPr>
          <a:lstStyle/>
          <a:p>
            <a:r>
              <a:rPr lang="it-IT" dirty="0">
                <a:solidFill>
                  <a:schemeClr val="tx1">
                    <a:lumMod val="85000"/>
                    <a:lumOff val="15000"/>
                  </a:schemeClr>
                </a:solidFill>
                <a:latin typeface="Exo 2" panose="020B0604020202020204" charset="0"/>
              </a:rPr>
              <a:t>Le funzioni del </a:t>
            </a:r>
            <a:r>
              <a:rPr lang="it-IT" dirty="0" err="1">
                <a:solidFill>
                  <a:schemeClr val="tx1">
                    <a:lumMod val="85000"/>
                    <a:lumOff val="15000"/>
                  </a:schemeClr>
                </a:solidFill>
                <a:latin typeface="Exo 2" panose="020B0604020202020204" charset="0"/>
              </a:rPr>
              <a:t>sender</a:t>
            </a:r>
            <a:r>
              <a:rPr lang="it-IT" dirty="0">
                <a:solidFill>
                  <a:schemeClr val="tx1">
                    <a:lumMod val="85000"/>
                    <a:lumOff val="15000"/>
                  </a:schemeClr>
                </a:solidFill>
                <a:latin typeface="Exo 2" panose="020B0604020202020204" charset="0"/>
              </a:rPr>
              <a:t> sono:</a:t>
            </a:r>
          </a:p>
          <a:p>
            <a:endParaRPr lang="it-IT" dirty="0">
              <a:solidFill>
                <a:schemeClr val="tx1">
                  <a:lumMod val="85000"/>
                  <a:lumOff val="15000"/>
                </a:schemeClr>
              </a:solidFill>
              <a:latin typeface="Exo 2" panose="020B0604020202020204" charset="0"/>
            </a:endParaRPr>
          </a:p>
          <a:p>
            <a:pPr marL="285750" indent="-285750">
              <a:buFontTx/>
              <a:buChar char="-"/>
            </a:pPr>
            <a:r>
              <a:rPr lang="it-IT" dirty="0">
                <a:solidFill>
                  <a:schemeClr val="tx1">
                    <a:lumMod val="85000"/>
                    <a:lumOff val="15000"/>
                  </a:schemeClr>
                </a:solidFill>
                <a:latin typeface="Exo 2" panose="020B0604020202020204" charset="0"/>
              </a:rPr>
              <a:t>Catturare i pacchetti video dalla telecamera               - Codificarli in H264 e incapsularli in pacchetti RTP</a:t>
            </a:r>
          </a:p>
          <a:p>
            <a:pPr marL="285750" indent="-285750">
              <a:buFontTx/>
              <a:buChar char="-"/>
            </a:pPr>
            <a:r>
              <a:rPr lang="it-IT" dirty="0">
                <a:solidFill>
                  <a:schemeClr val="tx1">
                    <a:lumMod val="85000"/>
                    <a:lumOff val="15000"/>
                  </a:schemeClr>
                </a:solidFill>
                <a:latin typeface="Exo 2" panose="020B0604020202020204" charset="0"/>
              </a:rPr>
              <a:t>Smistare i pacchetti tramite lo </a:t>
            </a:r>
            <a:r>
              <a:rPr lang="it-IT" dirty="0" err="1">
                <a:solidFill>
                  <a:schemeClr val="tx1">
                    <a:lumMod val="85000"/>
                    <a:lumOff val="15000"/>
                  </a:schemeClr>
                </a:solidFill>
                <a:latin typeface="Exo 2" panose="020B0604020202020204" charset="0"/>
              </a:rPr>
              <a:t>scheduler</a:t>
            </a:r>
            <a:r>
              <a:rPr lang="it-IT" dirty="0">
                <a:solidFill>
                  <a:schemeClr val="tx1">
                    <a:lumMod val="85000"/>
                    <a:lumOff val="15000"/>
                  </a:schemeClr>
                </a:solidFill>
                <a:latin typeface="Exo 2" panose="020B0604020202020204" charset="0"/>
              </a:rPr>
              <a:t>                     -  Trasmettere i pacchetti al </a:t>
            </a:r>
            <a:r>
              <a:rPr lang="it-IT" dirty="0" err="1">
                <a:solidFill>
                  <a:schemeClr val="tx1">
                    <a:lumMod val="85000"/>
                    <a:lumOff val="15000"/>
                  </a:schemeClr>
                </a:solidFill>
                <a:latin typeface="Exo 2" panose="020B0604020202020204" charset="0"/>
              </a:rPr>
              <a:t>receiver</a:t>
            </a:r>
            <a:r>
              <a:rPr lang="it-IT" dirty="0">
                <a:solidFill>
                  <a:schemeClr val="tx1">
                    <a:lumMod val="85000"/>
                    <a:lumOff val="15000"/>
                  </a:schemeClr>
                </a:solidFill>
                <a:latin typeface="Exo 2" panose="020B0604020202020204" charset="0"/>
              </a:rPr>
              <a:t> su UDP</a:t>
            </a:r>
          </a:p>
        </p:txBody>
      </p:sp>
      <p:sp>
        <p:nvSpPr>
          <p:cNvPr id="2" name="CasellaDiTesto 1">
            <a:extLst>
              <a:ext uri="{FF2B5EF4-FFF2-40B4-BE49-F238E27FC236}">
                <a16:creationId xmlns:a16="http://schemas.microsoft.com/office/drawing/2014/main" id="{63F0DC7D-8A09-4887-9911-90D05B9237DB}"/>
              </a:ext>
            </a:extLst>
          </p:cNvPr>
          <p:cNvSpPr txBox="1"/>
          <p:nvPr/>
        </p:nvSpPr>
        <p:spPr>
          <a:xfrm>
            <a:off x="-7465" y="0"/>
            <a:ext cx="365806" cy="307777"/>
          </a:xfrm>
          <a:prstGeom prst="rect">
            <a:avLst/>
          </a:prstGeom>
          <a:noFill/>
        </p:spPr>
        <p:txBody>
          <a:bodyPr wrap="none" rtlCol="0">
            <a:spAutoFit/>
          </a:bodyPr>
          <a:lstStyle/>
          <a:p>
            <a:r>
              <a:rPr lang="it-IT" dirty="0">
                <a:latin typeface="Exo 2" panose="020B0604020202020204" charset="0"/>
              </a:rPr>
              <a:t>10</a:t>
            </a:r>
          </a:p>
        </p:txBody>
      </p:sp>
    </p:spTree>
    <p:extLst>
      <p:ext uri="{BB962C8B-B14F-4D97-AF65-F5344CB8AC3E}">
        <p14:creationId xmlns:p14="http://schemas.microsoft.com/office/powerpoint/2010/main" val="191899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6" name="Google Shape;159;p34">
            <a:extLst>
              <a:ext uri="{FF2B5EF4-FFF2-40B4-BE49-F238E27FC236}">
                <a16:creationId xmlns:a16="http://schemas.microsoft.com/office/drawing/2014/main" id="{9940A2F8-4878-44DD-82B0-E57842C6FDF3}"/>
              </a:ext>
            </a:extLst>
          </p:cNvPr>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SCHEDULAZIONE DEL FLUSSO</a:t>
            </a:r>
            <a:endParaRPr dirty="0"/>
          </a:p>
        </p:txBody>
      </p:sp>
      <p:pic>
        <p:nvPicPr>
          <p:cNvPr id="10" name="Immagine 9">
            <a:extLst>
              <a:ext uri="{FF2B5EF4-FFF2-40B4-BE49-F238E27FC236}">
                <a16:creationId xmlns:a16="http://schemas.microsoft.com/office/drawing/2014/main" id="{579AC3E1-4436-4C50-BF13-8C740038ABCD}"/>
              </a:ext>
            </a:extLst>
          </p:cNvPr>
          <p:cNvPicPr>
            <a:picLocks noChangeAspect="1"/>
          </p:cNvPicPr>
          <p:nvPr/>
        </p:nvPicPr>
        <p:blipFill>
          <a:blip r:embed="rId3"/>
          <a:stretch>
            <a:fillRect/>
          </a:stretch>
        </p:blipFill>
        <p:spPr>
          <a:xfrm>
            <a:off x="157745" y="1299050"/>
            <a:ext cx="4775762" cy="1467293"/>
          </a:xfrm>
          <a:prstGeom prst="rect">
            <a:avLst/>
          </a:prstGeom>
        </p:spPr>
      </p:pic>
      <p:pic>
        <p:nvPicPr>
          <p:cNvPr id="12" name="Immagine 11">
            <a:extLst>
              <a:ext uri="{FF2B5EF4-FFF2-40B4-BE49-F238E27FC236}">
                <a16:creationId xmlns:a16="http://schemas.microsoft.com/office/drawing/2014/main" id="{DC833729-58EB-429C-B39C-1D45BA00AF43}"/>
              </a:ext>
            </a:extLst>
          </p:cNvPr>
          <p:cNvPicPr>
            <a:picLocks noChangeAspect="1"/>
          </p:cNvPicPr>
          <p:nvPr/>
        </p:nvPicPr>
        <p:blipFill>
          <a:blip r:embed="rId4"/>
          <a:stretch>
            <a:fillRect/>
          </a:stretch>
        </p:blipFill>
        <p:spPr>
          <a:xfrm>
            <a:off x="157744" y="3450845"/>
            <a:ext cx="4775763" cy="1467293"/>
          </a:xfrm>
          <a:prstGeom prst="rect">
            <a:avLst/>
          </a:prstGeom>
        </p:spPr>
      </p:pic>
      <p:sp>
        <p:nvSpPr>
          <p:cNvPr id="13" name="CasellaDiTesto 12">
            <a:extLst>
              <a:ext uri="{FF2B5EF4-FFF2-40B4-BE49-F238E27FC236}">
                <a16:creationId xmlns:a16="http://schemas.microsoft.com/office/drawing/2014/main" id="{78EFC5F2-DBE9-4D0C-AE25-09C99130EE75}"/>
              </a:ext>
            </a:extLst>
          </p:cNvPr>
          <p:cNvSpPr txBox="1"/>
          <p:nvPr/>
        </p:nvSpPr>
        <p:spPr>
          <a:xfrm>
            <a:off x="5934257" y="1299050"/>
            <a:ext cx="2353529" cy="307777"/>
          </a:xfrm>
          <a:prstGeom prst="rect">
            <a:avLst/>
          </a:prstGeom>
          <a:noFill/>
        </p:spPr>
        <p:txBody>
          <a:bodyPr wrap="none" rtlCol="0">
            <a:spAutoFit/>
          </a:bodyPr>
          <a:lstStyle/>
          <a:p>
            <a:r>
              <a:rPr lang="it-IT" b="1" u="sng" dirty="0">
                <a:solidFill>
                  <a:schemeClr val="bg2"/>
                </a:solidFill>
                <a:latin typeface="Exo 2" panose="020B0604020202020204" charset="0"/>
              </a:rPr>
              <a:t>WEIGHTED ROUND-ROBIN</a:t>
            </a:r>
          </a:p>
        </p:txBody>
      </p:sp>
      <p:sp>
        <p:nvSpPr>
          <p:cNvPr id="14" name="CasellaDiTesto 13">
            <a:extLst>
              <a:ext uri="{FF2B5EF4-FFF2-40B4-BE49-F238E27FC236}">
                <a16:creationId xmlns:a16="http://schemas.microsoft.com/office/drawing/2014/main" id="{136D1B13-5393-4514-9F33-2273AA4FFCF6}"/>
              </a:ext>
            </a:extLst>
          </p:cNvPr>
          <p:cNvSpPr txBox="1"/>
          <p:nvPr/>
        </p:nvSpPr>
        <p:spPr>
          <a:xfrm>
            <a:off x="5361987" y="3450845"/>
            <a:ext cx="3634328" cy="307777"/>
          </a:xfrm>
          <a:prstGeom prst="rect">
            <a:avLst/>
          </a:prstGeom>
          <a:noFill/>
        </p:spPr>
        <p:txBody>
          <a:bodyPr wrap="none" rtlCol="0">
            <a:spAutoFit/>
          </a:bodyPr>
          <a:lstStyle/>
          <a:p>
            <a:r>
              <a:rPr lang="it-IT" b="1" u="sng" dirty="0">
                <a:solidFill>
                  <a:schemeClr val="bg2"/>
                </a:solidFill>
                <a:latin typeface="Exo 2" panose="020B0604020202020204" charset="0"/>
              </a:rPr>
              <a:t>INTERLEAVING WEIGHTED ROUND-ROBIN</a:t>
            </a:r>
          </a:p>
        </p:txBody>
      </p:sp>
      <p:sp>
        <p:nvSpPr>
          <p:cNvPr id="15" name="CasellaDiTesto 14">
            <a:extLst>
              <a:ext uri="{FF2B5EF4-FFF2-40B4-BE49-F238E27FC236}">
                <a16:creationId xmlns:a16="http://schemas.microsoft.com/office/drawing/2014/main" id="{4AA57F3D-BF63-4236-9518-D219EDD54D00}"/>
              </a:ext>
            </a:extLst>
          </p:cNvPr>
          <p:cNvSpPr txBox="1"/>
          <p:nvPr/>
        </p:nvSpPr>
        <p:spPr>
          <a:xfrm>
            <a:off x="5752214" y="1692655"/>
            <a:ext cx="2835106" cy="1384995"/>
          </a:xfrm>
          <a:prstGeom prst="rect">
            <a:avLst/>
          </a:prstGeom>
          <a:noFill/>
        </p:spPr>
        <p:txBody>
          <a:bodyPr wrap="square" rtlCol="0">
            <a:spAutoFit/>
          </a:bodyPr>
          <a:lstStyle/>
          <a:p>
            <a:pPr algn="ctr"/>
            <a:r>
              <a:rPr lang="it-IT" dirty="0" err="1">
                <a:solidFill>
                  <a:schemeClr val="tx1">
                    <a:lumMod val="85000"/>
                    <a:lumOff val="15000"/>
                  </a:schemeClr>
                </a:solidFill>
                <a:latin typeface="Exo 2" panose="020B0604020202020204" charset="0"/>
              </a:rPr>
              <a:t>Scheduler</a:t>
            </a:r>
            <a:r>
              <a:rPr lang="it-IT" dirty="0">
                <a:solidFill>
                  <a:schemeClr val="tx1">
                    <a:lumMod val="85000"/>
                    <a:lumOff val="15000"/>
                  </a:schemeClr>
                </a:solidFill>
                <a:latin typeface="Exo 2" panose="020B0604020202020204" charset="0"/>
              </a:rPr>
              <a:t> che smista pacchetti consecutivi nello stesso canale fin quando il percorso non raggiunge il peso assegnato, quindi passa al canale successivo.</a:t>
            </a:r>
          </a:p>
        </p:txBody>
      </p:sp>
      <p:sp>
        <p:nvSpPr>
          <p:cNvPr id="16" name="CasellaDiTesto 15">
            <a:extLst>
              <a:ext uri="{FF2B5EF4-FFF2-40B4-BE49-F238E27FC236}">
                <a16:creationId xmlns:a16="http://schemas.microsoft.com/office/drawing/2014/main" id="{634D2BFB-B1D3-45AC-BAA0-87669DF54766}"/>
              </a:ext>
            </a:extLst>
          </p:cNvPr>
          <p:cNvSpPr txBox="1"/>
          <p:nvPr/>
        </p:nvSpPr>
        <p:spPr>
          <a:xfrm>
            <a:off x="5934258" y="3844450"/>
            <a:ext cx="2653062" cy="1169551"/>
          </a:xfrm>
          <a:prstGeom prst="rect">
            <a:avLst/>
          </a:prstGeom>
          <a:noFill/>
        </p:spPr>
        <p:txBody>
          <a:bodyPr wrap="square" rtlCol="0">
            <a:spAutoFit/>
          </a:bodyPr>
          <a:lstStyle/>
          <a:p>
            <a:pPr algn="ctr"/>
            <a:r>
              <a:rPr lang="it-IT" dirty="0" err="1">
                <a:solidFill>
                  <a:schemeClr val="tx1">
                    <a:lumMod val="85000"/>
                    <a:lumOff val="15000"/>
                  </a:schemeClr>
                </a:solidFill>
                <a:latin typeface="Exo 2" panose="020B0604020202020204" charset="0"/>
              </a:rPr>
              <a:t>Scheduler</a:t>
            </a:r>
            <a:r>
              <a:rPr lang="it-IT" dirty="0">
                <a:solidFill>
                  <a:schemeClr val="tx1">
                    <a:lumMod val="85000"/>
                    <a:lumOff val="15000"/>
                  </a:schemeClr>
                </a:solidFill>
                <a:latin typeface="Exo 2" panose="020B0604020202020204" charset="0"/>
              </a:rPr>
              <a:t> che smista i pacchetti consecutivi in canale diversi, sempre in accordo con i pesi assegnati a ciascun percorso.</a:t>
            </a:r>
          </a:p>
        </p:txBody>
      </p:sp>
      <p:sp>
        <p:nvSpPr>
          <p:cNvPr id="2" name="CasellaDiTesto 1">
            <a:extLst>
              <a:ext uri="{FF2B5EF4-FFF2-40B4-BE49-F238E27FC236}">
                <a16:creationId xmlns:a16="http://schemas.microsoft.com/office/drawing/2014/main" id="{2F3B83DA-03BC-4838-B924-708C56A2AD3B}"/>
              </a:ext>
            </a:extLst>
          </p:cNvPr>
          <p:cNvSpPr txBox="1"/>
          <p:nvPr/>
        </p:nvSpPr>
        <p:spPr>
          <a:xfrm>
            <a:off x="-6724" y="-19187"/>
            <a:ext cx="328936" cy="307777"/>
          </a:xfrm>
          <a:prstGeom prst="rect">
            <a:avLst/>
          </a:prstGeom>
          <a:noFill/>
        </p:spPr>
        <p:txBody>
          <a:bodyPr wrap="none" rtlCol="0">
            <a:spAutoFit/>
          </a:bodyPr>
          <a:lstStyle/>
          <a:p>
            <a:r>
              <a:rPr lang="it-IT" dirty="0">
                <a:latin typeface="Exo 2" panose="020B0604020202020204" charset="0"/>
              </a:rPr>
              <a:t>11</a:t>
            </a:r>
          </a:p>
        </p:txBody>
      </p:sp>
    </p:spTree>
    <p:extLst>
      <p:ext uri="{BB962C8B-B14F-4D97-AF65-F5344CB8AC3E}">
        <p14:creationId xmlns:p14="http://schemas.microsoft.com/office/powerpoint/2010/main" val="3832442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6" name="Google Shape;159;p34">
            <a:extLst>
              <a:ext uri="{FF2B5EF4-FFF2-40B4-BE49-F238E27FC236}">
                <a16:creationId xmlns:a16="http://schemas.microsoft.com/office/drawing/2014/main" id="{9940A2F8-4878-44DD-82B0-E57842C6FDF3}"/>
              </a:ext>
            </a:extLst>
          </p:cNvPr>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SCHEDULAZIONE DEL FLUSSO</a:t>
            </a:r>
            <a:endParaRPr dirty="0"/>
          </a:p>
        </p:txBody>
      </p:sp>
      <p:sp>
        <p:nvSpPr>
          <p:cNvPr id="13" name="CasellaDiTesto 12">
            <a:extLst>
              <a:ext uri="{FF2B5EF4-FFF2-40B4-BE49-F238E27FC236}">
                <a16:creationId xmlns:a16="http://schemas.microsoft.com/office/drawing/2014/main" id="{78EFC5F2-DBE9-4D0C-AE25-09C99130EE75}"/>
              </a:ext>
            </a:extLst>
          </p:cNvPr>
          <p:cNvSpPr txBox="1"/>
          <p:nvPr/>
        </p:nvSpPr>
        <p:spPr>
          <a:xfrm>
            <a:off x="6491302" y="1321553"/>
            <a:ext cx="1375698" cy="307777"/>
          </a:xfrm>
          <a:prstGeom prst="rect">
            <a:avLst/>
          </a:prstGeom>
          <a:noFill/>
        </p:spPr>
        <p:txBody>
          <a:bodyPr wrap="none" rtlCol="0">
            <a:spAutoFit/>
          </a:bodyPr>
          <a:lstStyle/>
          <a:p>
            <a:r>
              <a:rPr lang="it-IT" b="1" u="sng" dirty="0">
                <a:solidFill>
                  <a:schemeClr val="bg2"/>
                </a:solidFill>
                <a:latin typeface="Exo 2" panose="020B0604020202020204" charset="0"/>
              </a:rPr>
              <a:t>REPEAT-IWRR</a:t>
            </a:r>
          </a:p>
        </p:txBody>
      </p:sp>
      <p:sp>
        <p:nvSpPr>
          <p:cNvPr id="14" name="CasellaDiTesto 13">
            <a:extLst>
              <a:ext uri="{FF2B5EF4-FFF2-40B4-BE49-F238E27FC236}">
                <a16:creationId xmlns:a16="http://schemas.microsoft.com/office/drawing/2014/main" id="{136D1B13-5393-4514-9F33-2273AA4FFCF6}"/>
              </a:ext>
            </a:extLst>
          </p:cNvPr>
          <p:cNvSpPr txBox="1"/>
          <p:nvPr/>
        </p:nvSpPr>
        <p:spPr>
          <a:xfrm>
            <a:off x="5962311" y="3536673"/>
            <a:ext cx="2433680" cy="307777"/>
          </a:xfrm>
          <a:prstGeom prst="rect">
            <a:avLst/>
          </a:prstGeom>
          <a:noFill/>
        </p:spPr>
        <p:txBody>
          <a:bodyPr wrap="none" rtlCol="0">
            <a:spAutoFit/>
          </a:bodyPr>
          <a:lstStyle/>
          <a:p>
            <a:r>
              <a:rPr lang="it-IT" b="1" u="sng" dirty="0">
                <a:solidFill>
                  <a:schemeClr val="bg2"/>
                </a:solidFill>
                <a:latin typeface="Exo 2" panose="020B0604020202020204" charset="0"/>
              </a:rPr>
              <a:t>ESTENSIONE DELL’HEADER</a:t>
            </a:r>
          </a:p>
        </p:txBody>
      </p:sp>
      <p:sp>
        <p:nvSpPr>
          <p:cNvPr id="15" name="CasellaDiTesto 14">
            <a:extLst>
              <a:ext uri="{FF2B5EF4-FFF2-40B4-BE49-F238E27FC236}">
                <a16:creationId xmlns:a16="http://schemas.microsoft.com/office/drawing/2014/main" id="{4AA57F3D-BF63-4236-9518-D219EDD54D00}"/>
              </a:ext>
            </a:extLst>
          </p:cNvPr>
          <p:cNvSpPr txBox="1"/>
          <p:nvPr/>
        </p:nvSpPr>
        <p:spPr>
          <a:xfrm>
            <a:off x="5761598" y="1687142"/>
            <a:ext cx="2835106" cy="1169551"/>
          </a:xfrm>
          <a:prstGeom prst="rect">
            <a:avLst/>
          </a:prstGeom>
          <a:noFill/>
        </p:spPr>
        <p:txBody>
          <a:bodyPr wrap="square" rtlCol="0">
            <a:spAutoFit/>
          </a:bodyPr>
          <a:lstStyle/>
          <a:p>
            <a:pPr algn="ctr"/>
            <a:r>
              <a:rPr lang="it-IT" dirty="0">
                <a:solidFill>
                  <a:schemeClr val="tx1">
                    <a:lumMod val="85000"/>
                    <a:lumOff val="15000"/>
                  </a:schemeClr>
                </a:solidFill>
                <a:latin typeface="Exo 2" panose="020B0604020202020204" charset="0"/>
              </a:rPr>
              <a:t>Come IWRR, ma con la caratteristica aggiuntiva di replicare i pacchetti per avere una maggiore tolleranza agli errori.</a:t>
            </a:r>
          </a:p>
        </p:txBody>
      </p:sp>
      <p:sp>
        <p:nvSpPr>
          <p:cNvPr id="16" name="CasellaDiTesto 15">
            <a:extLst>
              <a:ext uri="{FF2B5EF4-FFF2-40B4-BE49-F238E27FC236}">
                <a16:creationId xmlns:a16="http://schemas.microsoft.com/office/drawing/2014/main" id="{634D2BFB-B1D3-45AC-BAA0-87669DF54766}"/>
              </a:ext>
            </a:extLst>
          </p:cNvPr>
          <p:cNvSpPr txBox="1"/>
          <p:nvPr/>
        </p:nvSpPr>
        <p:spPr>
          <a:xfrm>
            <a:off x="5275923" y="3844450"/>
            <a:ext cx="3806456" cy="1169551"/>
          </a:xfrm>
          <a:prstGeom prst="rect">
            <a:avLst/>
          </a:prstGeom>
          <a:noFill/>
        </p:spPr>
        <p:txBody>
          <a:bodyPr wrap="square" rtlCol="0">
            <a:spAutoFit/>
          </a:bodyPr>
          <a:lstStyle/>
          <a:p>
            <a:pPr algn="ctr"/>
            <a:r>
              <a:rPr lang="it-IT" dirty="0">
                <a:solidFill>
                  <a:schemeClr val="tx1">
                    <a:lumMod val="85000"/>
                    <a:lumOff val="15000"/>
                  </a:schemeClr>
                </a:solidFill>
                <a:latin typeface="Exo 2" panose="020B0604020202020204" charset="0"/>
              </a:rPr>
              <a:t>SSRC e </a:t>
            </a:r>
            <a:r>
              <a:rPr lang="it-IT" dirty="0" err="1">
                <a:solidFill>
                  <a:schemeClr val="tx1">
                    <a:lumMod val="85000"/>
                    <a:lumOff val="15000"/>
                  </a:schemeClr>
                </a:solidFill>
                <a:latin typeface="Exo 2" panose="020B0604020202020204" charset="0"/>
              </a:rPr>
              <a:t>sequence</a:t>
            </a:r>
            <a:r>
              <a:rPr lang="it-IT" dirty="0">
                <a:solidFill>
                  <a:schemeClr val="tx1">
                    <a:lumMod val="85000"/>
                    <a:lumOff val="15000"/>
                  </a:schemeClr>
                </a:solidFill>
                <a:latin typeface="Exo 2" panose="020B0604020202020204" charset="0"/>
              </a:rPr>
              <a:t> </a:t>
            </a:r>
            <a:r>
              <a:rPr lang="it-IT" dirty="0" err="1">
                <a:solidFill>
                  <a:schemeClr val="tx1">
                    <a:lumMod val="85000"/>
                    <a:lumOff val="15000"/>
                  </a:schemeClr>
                </a:solidFill>
                <a:latin typeface="Exo 2" panose="020B0604020202020204" charset="0"/>
              </a:rPr>
              <a:t>number</a:t>
            </a:r>
            <a:r>
              <a:rPr lang="it-IT" dirty="0">
                <a:solidFill>
                  <a:schemeClr val="tx1">
                    <a:lumMod val="85000"/>
                    <a:lumOff val="15000"/>
                  </a:schemeClr>
                </a:solidFill>
                <a:latin typeface="Exo 2" panose="020B0604020202020204" charset="0"/>
              </a:rPr>
              <a:t> originali vengono salvati nell’</a:t>
            </a:r>
            <a:r>
              <a:rPr lang="it-IT" dirty="0" err="1">
                <a:solidFill>
                  <a:schemeClr val="tx1">
                    <a:lumMod val="85000"/>
                    <a:lumOff val="15000"/>
                  </a:schemeClr>
                </a:solidFill>
                <a:latin typeface="Exo 2" panose="020B0604020202020204" charset="0"/>
              </a:rPr>
              <a:t>header</a:t>
            </a:r>
            <a:r>
              <a:rPr lang="it-IT" dirty="0">
                <a:solidFill>
                  <a:schemeClr val="tx1">
                    <a:lumMod val="85000"/>
                    <a:lumOff val="15000"/>
                  </a:schemeClr>
                </a:solidFill>
                <a:latin typeface="Exo 2" panose="020B0604020202020204" charset="0"/>
              </a:rPr>
              <a:t> esteso per poi essere ripresi in un secondo momento. Questi vengono sostituiti con altri SSRC e </a:t>
            </a:r>
            <a:r>
              <a:rPr lang="it-IT" dirty="0" err="1">
                <a:solidFill>
                  <a:schemeClr val="tx1">
                    <a:lumMod val="85000"/>
                    <a:lumOff val="15000"/>
                  </a:schemeClr>
                </a:solidFill>
                <a:latin typeface="Exo 2" panose="020B0604020202020204" charset="0"/>
              </a:rPr>
              <a:t>sequence</a:t>
            </a:r>
            <a:r>
              <a:rPr lang="it-IT" dirty="0">
                <a:solidFill>
                  <a:schemeClr val="tx1">
                    <a:lumMod val="85000"/>
                    <a:lumOff val="15000"/>
                  </a:schemeClr>
                </a:solidFill>
                <a:latin typeface="Exo 2" panose="020B0604020202020204" charset="0"/>
              </a:rPr>
              <a:t> </a:t>
            </a:r>
            <a:r>
              <a:rPr lang="it-IT" dirty="0" err="1">
                <a:solidFill>
                  <a:schemeClr val="tx1">
                    <a:lumMod val="85000"/>
                    <a:lumOff val="15000"/>
                  </a:schemeClr>
                </a:solidFill>
                <a:latin typeface="Exo 2" panose="020B0604020202020204" charset="0"/>
              </a:rPr>
              <a:t>number</a:t>
            </a:r>
            <a:r>
              <a:rPr lang="it-IT" dirty="0">
                <a:solidFill>
                  <a:schemeClr val="tx1">
                    <a:lumMod val="85000"/>
                    <a:lumOff val="15000"/>
                  </a:schemeClr>
                </a:solidFill>
                <a:latin typeface="Exo 2" panose="020B0604020202020204" charset="0"/>
              </a:rPr>
              <a:t>, diversi da canale a canale.</a:t>
            </a:r>
          </a:p>
        </p:txBody>
      </p:sp>
      <p:pic>
        <p:nvPicPr>
          <p:cNvPr id="11" name="Immagine 10">
            <a:extLst>
              <a:ext uri="{FF2B5EF4-FFF2-40B4-BE49-F238E27FC236}">
                <a16:creationId xmlns:a16="http://schemas.microsoft.com/office/drawing/2014/main" id="{5C413BDC-EBD9-495F-AB92-404969717284}"/>
              </a:ext>
            </a:extLst>
          </p:cNvPr>
          <p:cNvPicPr>
            <a:picLocks noChangeAspect="1"/>
          </p:cNvPicPr>
          <p:nvPr/>
        </p:nvPicPr>
        <p:blipFill>
          <a:blip r:embed="rId3"/>
          <a:stretch>
            <a:fillRect/>
          </a:stretch>
        </p:blipFill>
        <p:spPr>
          <a:xfrm>
            <a:off x="-196409" y="249737"/>
            <a:ext cx="5268995" cy="2759186"/>
          </a:xfrm>
          <a:prstGeom prst="rect">
            <a:avLst/>
          </a:prstGeom>
        </p:spPr>
      </p:pic>
      <p:pic>
        <p:nvPicPr>
          <p:cNvPr id="8" name="Immagine 7">
            <a:extLst>
              <a:ext uri="{FF2B5EF4-FFF2-40B4-BE49-F238E27FC236}">
                <a16:creationId xmlns:a16="http://schemas.microsoft.com/office/drawing/2014/main" id="{EB193C38-AA97-42B3-8E29-F338CE43F40A}"/>
              </a:ext>
            </a:extLst>
          </p:cNvPr>
          <p:cNvPicPr>
            <a:picLocks noChangeAspect="1"/>
          </p:cNvPicPr>
          <p:nvPr/>
        </p:nvPicPr>
        <p:blipFill>
          <a:blip r:embed="rId4"/>
          <a:stretch>
            <a:fillRect/>
          </a:stretch>
        </p:blipFill>
        <p:spPr>
          <a:xfrm>
            <a:off x="404038" y="3636335"/>
            <a:ext cx="4689814" cy="1711843"/>
          </a:xfrm>
          <a:prstGeom prst="rect">
            <a:avLst/>
          </a:prstGeom>
        </p:spPr>
      </p:pic>
      <p:sp>
        <p:nvSpPr>
          <p:cNvPr id="2" name="CasellaDiTesto 1">
            <a:extLst>
              <a:ext uri="{FF2B5EF4-FFF2-40B4-BE49-F238E27FC236}">
                <a16:creationId xmlns:a16="http://schemas.microsoft.com/office/drawing/2014/main" id="{1809E494-5846-4E49-B263-BD78DEC13FB7}"/>
              </a:ext>
            </a:extLst>
          </p:cNvPr>
          <p:cNvSpPr txBox="1"/>
          <p:nvPr/>
        </p:nvSpPr>
        <p:spPr>
          <a:xfrm>
            <a:off x="0" y="0"/>
            <a:ext cx="357790" cy="307777"/>
          </a:xfrm>
          <a:prstGeom prst="rect">
            <a:avLst/>
          </a:prstGeom>
          <a:noFill/>
        </p:spPr>
        <p:txBody>
          <a:bodyPr wrap="none" rtlCol="0">
            <a:spAutoFit/>
          </a:bodyPr>
          <a:lstStyle/>
          <a:p>
            <a:r>
              <a:rPr lang="it-IT" dirty="0">
                <a:latin typeface="Exo 2" panose="020B0604020202020204" charset="0"/>
              </a:rPr>
              <a:t>12</a:t>
            </a:r>
          </a:p>
        </p:txBody>
      </p:sp>
    </p:spTree>
    <p:extLst>
      <p:ext uri="{BB962C8B-B14F-4D97-AF65-F5344CB8AC3E}">
        <p14:creationId xmlns:p14="http://schemas.microsoft.com/office/powerpoint/2010/main" val="2212476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RECEIVER</a:t>
            </a:r>
            <a:endParaRPr dirty="0"/>
          </a:p>
        </p:txBody>
      </p:sp>
      <p:pic>
        <p:nvPicPr>
          <p:cNvPr id="7" name="Immagine 6">
            <a:extLst>
              <a:ext uri="{FF2B5EF4-FFF2-40B4-BE49-F238E27FC236}">
                <a16:creationId xmlns:a16="http://schemas.microsoft.com/office/drawing/2014/main" id="{F3D15DF8-5629-457F-B33D-64AD0735137B}"/>
              </a:ext>
            </a:extLst>
          </p:cNvPr>
          <p:cNvPicPr>
            <a:picLocks noChangeAspect="1"/>
          </p:cNvPicPr>
          <p:nvPr/>
        </p:nvPicPr>
        <p:blipFill>
          <a:blip r:embed="rId3"/>
          <a:stretch>
            <a:fillRect/>
          </a:stretch>
        </p:blipFill>
        <p:spPr>
          <a:xfrm>
            <a:off x="925033" y="0"/>
            <a:ext cx="6964325" cy="3578950"/>
          </a:xfrm>
          <a:prstGeom prst="rect">
            <a:avLst/>
          </a:prstGeom>
        </p:spPr>
      </p:pic>
      <p:sp>
        <p:nvSpPr>
          <p:cNvPr id="9" name="CasellaDiTesto 8">
            <a:extLst>
              <a:ext uri="{FF2B5EF4-FFF2-40B4-BE49-F238E27FC236}">
                <a16:creationId xmlns:a16="http://schemas.microsoft.com/office/drawing/2014/main" id="{FD263588-BC60-49F4-AA53-6C250BD065FB}"/>
              </a:ext>
            </a:extLst>
          </p:cNvPr>
          <p:cNvSpPr txBox="1"/>
          <p:nvPr/>
        </p:nvSpPr>
        <p:spPr>
          <a:xfrm>
            <a:off x="175438" y="3751482"/>
            <a:ext cx="8793124" cy="1169551"/>
          </a:xfrm>
          <a:prstGeom prst="rect">
            <a:avLst/>
          </a:prstGeom>
          <a:noFill/>
        </p:spPr>
        <p:txBody>
          <a:bodyPr wrap="square" rtlCol="0">
            <a:spAutoFit/>
          </a:bodyPr>
          <a:lstStyle/>
          <a:p>
            <a:r>
              <a:rPr lang="it-IT" dirty="0">
                <a:solidFill>
                  <a:schemeClr val="tx1">
                    <a:lumMod val="85000"/>
                    <a:lumOff val="15000"/>
                  </a:schemeClr>
                </a:solidFill>
                <a:latin typeface="Exo 2" panose="020B0604020202020204" charset="0"/>
              </a:rPr>
              <a:t>Le funzioni del </a:t>
            </a:r>
            <a:r>
              <a:rPr lang="it-IT" dirty="0" err="1">
                <a:solidFill>
                  <a:schemeClr val="tx1">
                    <a:lumMod val="85000"/>
                    <a:lumOff val="15000"/>
                  </a:schemeClr>
                </a:solidFill>
                <a:latin typeface="Exo 2" panose="020B0604020202020204" charset="0"/>
              </a:rPr>
              <a:t>receiver</a:t>
            </a:r>
            <a:r>
              <a:rPr lang="it-IT" dirty="0">
                <a:solidFill>
                  <a:schemeClr val="tx1">
                    <a:lumMod val="85000"/>
                    <a:lumOff val="15000"/>
                  </a:schemeClr>
                </a:solidFill>
                <a:latin typeface="Exo 2" panose="020B0604020202020204" charset="0"/>
              </a:rPr>
              <a:t> sono:</a:t>
            </a:r>
          </a:p>
          <a:p>
            <a:endParaRPr lang="it-IT" dirty="0">
              <a:solidFill>
                <a:schemeClr val="tx1">
                  <a:lumMod val="85000"/>
                  <a:lumOff val="15000"/>
                </a:schemeClr>
              </a:solidFill>
              <a:latin typeface="Exo 2" panose="020B0604020202020204" charset="0"/>
            </a:endParaRPr>
          </a:p>
          <a:p>
            <a:pPr marL="285750" indent="-285750">
              <a:buFontTx/>
              <a:buChar char="-"/>
            </a:pPr>
            <a:r>
              <a:rPr lang="it-IT" dirty="0">
                <a:solidFill>
                  <a:schemeClr val="tx1">
                    <a:lumMod val="85000"/>
                    <a:lumOff val="15000"/>
                  </a:schemeClr>
                </a:solidFill>
                <a:latin typeface="Exo 2" panose="020B0604020202020204" charset="0"/>
              </a:rPr>
              <a:t>Ricevere i pacchetti dalle varie porte UDP                    -  Ricavare le statistiche dalle sessioni RTP</a:t>
            </a:r>
          </a:p>
          <a:p>
            <a:pPr marL="285750" indent="-285750">
              <a:buFontTx/>
              <a:buChar char="-"/>
            </a:pPr>
            <a:r>
              <a:rPr lang="it-IT" dirty="0">
                <a:solidFill>
                  <a:schemeClr val="tx1">
                    <a:lumMod val="85000"/>
                    <a:lumOff val="15000"/>
                  </a:schemeClr>
                </a:solidFill>
                <a:latin typeface="Exo 2" panose="020B0604020202020204" charset="0"/>
              </a:rPr>
              <a:t>Riaggregare i diversi flussi video in uno                        -  Riordinare i pacchetti </a:t>
            </a:r>
          </a:p>
          <a:p>
            <a:pPr marL="285750" indent="-285750">
              <a:buFontTx/>
              <a:buChar char="-"/>
            </a:pPr>
            <a:r>
              <a:rPr lang="it-IT" dirty="0">
                <a:solidFill>
                  <a:schemeClr val="tx1">
                    <a:lumMod val="85000"/>
                    <a:lumOff val="15000"/>
                  </a:schemeClr>
                </a:solidFill>
                <a:latin typeface="Exo 2" panose="020B0604020202020204" charset="0"/>
              </a:rPr>
              <a:t>Decodificare i pacchetti                                                        - Visualizzare la finestra del video</a:t>
            </a:r>
          </a:p>
        </p:txBody>
      </p:sp>
      <p:sp>
        <p:nvSpPr>
          <p:cNvPr id="2" name="CasellaDiTesto 1">
            <a:extLst>
              <a:ext uri="{FF2B5EF4-FFF2-40B4-BE49-F238E27FC236}">
                <a16:creationId xmlns:a16="http://schemas.microsoft.com/office/drawing/2014/main" id="{6D97466F-6D44-467C-ADCF-09E1F39973C2}"/>
              </a:ext>
            </a:extLst>
          </p:cNvPr>
          <p:cNvSpPr txBox="1"/>
          <p:nvPr/>
        </p:nvSpPr>
        <p:spPr>
          <a:xfrm>
            <a:off x="-2656" y="0"/>
            <a:ext cx="356188" cy="307777"/>
          </a:xfrm>
          <a:prstGeom prst="rect">
            <a:avLst/>
          </a:prstGeom>
          <a:noFill/>
        </p:spPr>
        <p:txBody>
          <a:bodyPr wrap="none" rtlCol="0">
            <a:spAutoFit/>
          </a:bodyPr>
          <a:lstStyle/>
          <a:p>
            <a:r>
              <a:rPr lang="it-IT" dirty="0">
                <a:latin typeface="Exo 2" panose="020B0604020202020204" charset="0"/>
              </a:rPr>
              <a:t>13</a:t>
            </a:r>
          </a:p>
        </p:txBody>
      </p:sp>
    </p:spTree>
    <p:extLst>
      <p:ext uri="{BB962C8B-B14F-4D97-AF65-F5344CB8AC3E}">
        <p14:creationId xmlns:p14="http://schemas.microsoft.com/office/powerpoint/2010/main" val="1055623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8" name="Google Shape;159;p34">
            <a:extLst>
              <a:ext uri="{FF2B5EF4-FFF2-40B4-BE49-F238E27FC236}">
                <a16:creationId xmlns:a16="http://schemas.microsoft.com/office/drawing/2014/main" id="{7299E270-4CE0-41D8-BC78-E316F029BB18}"/>
              </a:ext>
            </a:extLst>
          </p:cNvPr>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AGGREGAZIONE DEL FLUSSO</a:t>
            </a:r>
            <a:endParaRPr dirty="0"/>
          </a:p>
        </p:txBody>
      </p:sp>
      <p:pic>
        <p:nvPicPr>
          <p:cNvPr id="3" name="Immagine 2" descr="Immagine che contiene testo, orologio&#10;&#10;Descrizione generata automaticamente">
            <a:extLst>
              <a:ext uri="{FF2B5EF4-FFF2-40B4-BE49-F238E27FC236}">
                <a16:creationId xmlns:a16="http://schemas.microsoft.com/office/drawing/2014/main" id="{A26E3983-133D-4D36-BC6E-0D1A9A3FA118}"/>
              </a:ext>
            </a:extLst>
          </p:cNvPr>
          <p:cNvPicPr>
            <a:picLocks noChangeAspect="1"/>
          </p:cNvPicPr>
          <p:nvPr/>
        </p:nvPicPr>
        <p:blipFill>
          <a:blip r:embed="rId3"/>
          <a:stretch>
            <a:fillRect/>
          </a:stretch>
        </p:blipFill>
        <p:spPr>
          <a:xfrm>
            <a:off x="833799" y="-74428"/>
            <a:ext cx="6811009" cy="3960560"/>
          </a:xfrm>
          <a:prstGeom prst="rect">
            <a:avLst/>
          </a:prstGeom>
        </p:spPr>
      </p:pic>
      <p:sp>
        <p:nvSpPr>
          <p:cNvPr id="4" name="CasellaDiTesto 3">
            <a:extLst>
              <a:ext uri="{FF2B5EF4-FFF2-40B4-BE49-F238E27FC236}">
                <a16:creationId xmlns:a16="http://schemas.microsoft.com/office/drawing/2014/main" id="{BB1D01EA-B76E-4C3F-8AC9-D1F25F9B7035}"/>
              </a:ext>
            </a:extLst>
          </p:cNvPr>
          <p:cNvSpPr txBox="1"/>
          <p:nvPr/>
        </p:nvSpPr>
        <p:spPr>
          <a:xfrm>
            <a:off x="382772" y="3944078"/>
            <a:ext cx="4518837" cy="738664"/>
          </a:xfrm>
          <a:prstGeom prst="rect">
            <a:avLst/>
          </a:prstGeom>
          <a:noFill/>
        </p:spPr>
        <p:txBody>
          <a:bodyPr wrap="square" rtlCol="0">
            <a:spAutoFit/>
          </a:bodyPr>
          <a:lstStyle/>
          <a:p>
            <a:pPr algn="ctr"/>
            <a:r>
              <a:rPr lang="it-IT" dirty="0">
                <a:latin typeface="Exo 2" panose="020B0604020202020204" charset="0"/>
              </a:rPr>
              <a:t>I pacchetti arrivano dai vari canali verso il </a:t>
            </a:r>
            <a:r>
              <a:rPr lang="it-IT" i="1" dirty="0" err="1">
                <a:latin typeface="Exo 2" panose="020B0604020202020204" charset="0"/>
              </a:rPr>
              <a:t>funnel</a:t>
            </a:r>
            <a:r>
              <a:rPr lang="it-IT" i="1" dirty="0">
                <a:latin typeface="Exo 2" panose="020B0604020202020204" charset="0"/>
              </a:rPr>
              <a:t>,</a:t>
            </a:r>
          </a:p>
          <a:p>
            <a:pPr algn="ctr"/>
            <a:r>
              <a:rPr lang="it-IT" dirty="0">
                <a:latin typeface="Exo 2" panose="020B0604020202020204" charset="0"/>
              </a:rPr>
              <a:t>che li mischia assieme, quindi </a:t>
            </a:r>
            <a:r>
              <a:rPr lang="it-IT" i="1" dirty="0" err="1">
                <a:latin typeface="Exo 2" panose="020B0604020202020204" charset="0"/>
              </a:rPr>
              <a:t>rtpjitterbuffer</a:t>
            </a:r>
            <a:r>
              <a:rPr lang="it-IT" dirty="0">
                <a:latin typeface="Exo 2" panose="020B0604020202020204" charset="0"/>
              </a:rPr>
              <a:t> elimina i duplicati e riordina la sequenza</a:t>
            </a:r>
            <a:r>
              <a:rPr lang="it-IT" dirty="0"/>
              <a:t>.</a:t>
            </a:r>
          </a:p>
        </p:txBody>
      </p:sp>
      <p:sp>
        <p:nvSpPr>
          <p:cNvPr id="2" name="CasellaDiTesto 1">
            <a:extLst>
              <a:ext uri="{FF2B5EF4-FFF2-40B4-BE49-F238E27FC236}">
                <a16:creationId xmlns:a16="http://schemas.microsoft.com/office/drawing/2014/main" id="{E2ECDB75-C8DC-4209-AC10-197546685DC4}"/>
              </a:ext>
            </a:extLst>
          </p:cNvPr>
          <p:cNvSpPr txBox="1"/>
          <p:nvPr/>
        </p:nvSpPr>
        <p:spPr>
          <a:xfrm>
            <a:off x="0" y="-38972"/>
            <a:ext cx="367408" cy="307777"/>
          </a:xfrm>
          <a:prstGeom prst="rect">
            <a:avLst/>
          </a:prstGeom>
          <a:noFill/>
        </p:spPr>
        <p:txBody>
          <a:bodyPr wrap="none" rtlCol="0">
            <a:spAutoFit/>
          </a:bodyPr>
          <a:lstStyle/>
          <a:p>
            <a:r>
              <a:rPr lang="it-IT" dirty="0">
                <a:latin typeface="Exo 2" panose="020B0604020202020204" charset="0"/>
              </a:rPr>
              <a:t>14</a:t>
            </a:r>
          </a:p>
        </p:txBody>
      </p:sp>
    </p:spTree>
    <p:extLst>
      <p:ext uri="{BB962C8B-B14F-4D97-AF65-F5344CB8AC3E}">
        <p14:creationId xmlns:p14="http://schemas.microsoft.com/office/powerpoint/2010/main" val="1078356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CONTROLLER</a:t>
            </a:r>
            <a:endParaRPr dirty="0"/>
          </a:p>
        </p:txBody>
      </p:sp>
      <p:pic>
        <p:nvPicPr>
          <p:cNvPr id="3" name="Immagine 2">
            <a:extLst>
              <a:ext uri="{FF2B5EF4-FFF2-40B4-BE49-F238E27FC236}">
                <a16:creationId xmlns:a16="http://schemas.microsoft.com/office/drawing/2014/main" id="{92CD8BC8-6E30-48A8-A250-40F261248AD4}"/>
              </a:ext>
            </a:extLst>
          </p:cNvPr>
          <p:cNvPicPr>
            <a:picLocks noChangeAspect="1"/>
          </p:cNvPicPr>
          <p:nvPr/>
        </p:nvPicPr>
        <p:blipFill>
          <a:blip r:embed="rId3"/>
          <a:stretch>
            <a:fillRect/>
          </a:stretch>
        </p:blipFill>
        <p:spPr>
          <a:xfrm>
            <a:off x="616688" y="931678"/>
            <a:ext cx="5788458" cy="3858972"/>
          </a:xfrm>
          <a:prstGeom prst="rect">
            <a:avLst/>
          </a:prstGeom>
        </p:spPr>
      </p:pic>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5D94C506-9BB7-4D9E-91CD-377E4E6C5F8F}"/>
                  </a:ext>
                </a:extLst>
              </p:cNvPr>
              <p:cNvSpPr txBox="1"/>
              <p:nvPr/>
            </p:nvSpPr>
            <p:spPr>
              <a:xfrm>
                <a:off x="4341345" y="2969059"/>
                <a:ext cx="4536842" cy="2174441"/>
              </a:xfrm>
              <a:prstGeom prst="rect">
                <a:avLst/>
              </a:prstGeom>
              <a:noFill/>
            </p:spPr>
            <p:txBody>
              <a:bodyPr wrap="square" rtlCol="0">
                <a:spAutoFit/>
              </a:bodyPr>
              <a:lstStyle/>
              <a:p>
                <a:pPr algn="ctr"/>
                <a:r>
                  <a:rPr lang="it-IT" dirty="0">
                    <a:solidFill>
                      <a:schemeClr val="tx1">
                        <a:lumMod val="85000"/>
                        <a:lumOff val="15000"/>
                      </a:schemeClr>
                    </a:solidFill>
                    <a:latin typeface="Exo 2" panose="020B0604020202020204" charset="0"/>
                  </a:rPr>
                  <a:t> Tramite RTCP il </a:t>
                </a:r>
                <a:r>
                  <a:rPr lang="it-IT" dirty="0" err="1">
                    <a:solidFill>
                      <a:schemeClr val="tx1">
                        <a:lumMod val="85000"/>
                        <a:lumOff val="15000"/>
                      </a:schemeClr>
                    </a:solidFill>
                    <a:latin typeface="Exo 2" panose="020B0604020202020204" charset="0"/>
                  </a:rPr>
                  <a:t>sender</a:t>
                </a:r>
                <a:r>
                  <a:rPr lang="it-IT" dirty="0">
                    <a:solidFill>
                      <a:schemeClr val="tx1">
                        <a:lumMod val="85000"/>
                        <a:lumOff val="15000"/>
                      </a:schemeClr>
                    </a:solidFill>
                    <a:latin typeface="Exo 2" panose="020B0604020202020204" charset="0"/>
                  </a:rPr>
                  <a:t> riceve i dati sui pacchetti persi da ogni canale affinché il Controller possa modificare dinamicamente i pesi dello </a:t>
                </a:r>
                <a:r>
                  <a:rPr lang="it-IT" dirty="0" err="1">
                    <a:solidFill>
                      <a:schemeClr val="tx1">
                        <a:lumMod val="85000"/>
                        <a:lumOff val="15000"/>
                      </a:schemeClr>
                    </a:solidFill>
                    <a:latin typeface="Exo 2" panose="020B0604020202020204" charset="0"/>
                  </a:rPr>
                  <a:t>Scheduler</a:t>
                </a:r>
                <a:r>
                  <a:rPr lang="it-IT" dirty="0">
                    <a:solidFill>
                      <a:schemeClr val="tx1">
                        <a:lumMod val="85000"/>
                        <a:lumOff val="15000"/>
                      </a:schemeClr>
                    </a:solidFill>
                    <a:latin typeface="Exo 2" panose="020B0604020202020204" charset="0"/>
                  </a:rPr>
                  <a:t> secondo le statistiche ricavate. </a:t>
                </a:r>
              </a:p>
              <a:p>
                <a:pPr algn="ctr"/>
                <a:endParaRPr lang="it-IT" dirty="0">
                  <a:solidFill>
                    <a:schemeClr val="tx1">
                      <a:lumMod val="85000"/>
                      <a:lumOff val="15000"/>
                    </a:schemeClr>
                  </a:solidFill>
                  <a:latin typeface="Exo 2" panose="020B0604020202020204" charset="0"/>
                </a:endParaRPr>
              </a:p>
              <a:p>
                <a:pPr algn="ctr"/>
                <a:r>
                  <a:rPr lang="it-IT" dirty="0">
                    <a:solidFill>
                      <a:schemeClr val="tx1">
                        <a:lumMod val="85000"/>
                        <a:lumOff val="15000"/>
                      </a:schemeClr>
                    </a:solidFill>
                    <a:latin typeface="Exo 2" panose="020B0604020202020204" charset="0"/>
                  </a:rPr>
                  <a:t>La formula per cambiare peso ad un canale è:</a:t>
                </a:r>
              </a:p>
              <a:p>
                <a:pPr algn="ctr"/>
                <a:r>
                  <a:rPr lang="el-GR" dirty="0">
                    <a:solidFill>
                      <a:schemeClr val="tx1">
                        <a:lumMod val="85000"/>
                        <a:lumOff val="15000"/>
                      </a:schemeClr>
                    </a:solidFill>
                    <a:latin typeface="Exo 2" panose="020B0604020202020204" charset="0"/>
                  </a:rPr>
                  <a:t>α ∗ </a:t>
                </a:r>
                <a:r>
                  <a:rPr lang="it-IT" dirty="0">
                    <a:solidFill>
                      <a:schemeClr val="tx1">
                        <a:lumMod val="85000"/>
                        <a:lumOff val="15000"/>
                      </a:schemeClr>
                    </a:solidFill>
                    <a:latin typeface="Exo 2" panose="020B0604020202020204" charset="0"/>
                  </a:rPr>
                  <a:t>r0[i] + (1 − </a:t>
                </a:r>
                <a:r>
                  <a:rPr lang="el-GR" dirty="0">
                    <a:solidFill>
                      <a:schemeClr val="tx1">
                        <a:lumMod val="85000"/>
                        <a:lumOff val="15000"/>
                      </a:schemeClr>
                    </a:solidFill>
                    <a:latin typeface="Exo 2" panose="020B0604020202020204" charset="0"/>
                  </a:rPr>
                  <a:t>α) ∗ </a:t>
                </a:r>
                <a:r>
                  <a:rPr lang="it-IT" dirty="0" err="1">
                    <a:solidFill>
                      <a:schemeClr val="tx1">
                        <a:lumMod val="85000"/>
                        <a:lumOff val="15000"/>
                      </a:schemeClr>
                    </a:solidFill>
                    <a:latin typeface="Exo 2" panose="020B0604020202020204" charset="0"/>
                  </a:rPr>
                  <a:t>rt</a:t>
                </a:r>
                <a:r>
                  <a:rPr lang="it-IT" dirty="0">
                    <a:solidFill>
                      <a:schemeClr val="tx1">
                        <a:lumMod val="85000"/>
                        <a:lumOff val="15000"/>
                      </a:schemeClr>
                    </a:solidFill>
                    <a:latin typeface="Exo 2" panose="020B0604020202020204" charset="0"/>
                  </a:rPr>
                  <a:t> [i] </a:t>
                </a:r>
              </a:p>
              <a:p>
                <a:pPr algn="ctr"/>
                <a:endParaRPr lang="it-IT" dirty="0">
                  <a:solidFill>
                    <a:schemeClr val="tx1">
                      <a:lumMod val="85000"/>
                      <a:lumOff val="15000"/>
                    </a:schemeClr>
                  </a:solidFill>
                  <a:latin typeface="Exo 2" panose="020B0604020202020204" charset="0"/>
                </a:endParaRPr>
              </a:p>
              <a:p>
                <a:pPr algn="ctr"/>
                <a:r>
                  <a:rPr lang="it-IT" dirty="0">
                    <a:solidFill>
                      <a:schemeClr val="tx1">
                        <a:lumMod val="85000"/>
                        <a:lumOff val="15000"/>
                      </a:schemeClr>
                    </a:solidFill>
                    <a:latin typeface="Exo 2" panose="020B0604020202020204" charset="0"/>
                  </a:rPr>
                  <a:t>con </a:t>
                </a:r>
                <a:r>
                  <a:rPr lang="it-IT" dirty="0" err="1">
                    <a:solidFill>
                      <a:schemeClr val="tx1">
                        <a:lumMod val="85000"/>
                        <a:lumOff val="15000"/>
                      </a:schemeClr>
                    </a:solidFill>
                    <a:latin typeface="Exo 2" panose="020B0604020202020204" charset="0"/>
                  </a:rPr>
                  <a:t>rt</a:t>
                </a:r>
                <a:r>
                  <a:rPr lang="it-IT" dirty="0">
                    <a:solidFill>
                      <a:schemeClr val="tx1">
                        <a:lumMod val="85000"/>
                        <a:lumOff val="15000"/>
                      </a:schemeClr>
                    </a:solidFill>
                    <a:latin typeface="Exo 2" panose="020B0604020202020204" charset="0"/>
                  </a:rPr>
                  <a:t> [i] = </a:t>
                </a:r>
                <a14:m>
                  <m:oMath xmlns:m="http://schemas.openxmlformats.org/officeDocument/2006/math">
                    <m:f>
                      <m:fPr>
                        <m:ctrlPr>
                          <a:rPr lang="en-US" i="1" smtClean="0">
                            <a:solidFill>
                              <a:schemeClr val="tx1">
                                <a:lumMod val="85000"/>
                                <a:lumOff val="15000"/>
                              </a:schemeClr>
                            </a:solidFill>
                            <a:latin typeface="Cambria Math" panose="02040503050406030204" pitchFamily="18" charset="0"/>
                          </a:rPr>
                        </m:ctrlPr>
                      </m:fPr>
                      <m:num>
                        <m:r>
                          <a:rPr lang="it-IT" b="0" i="1" smtClean="0">
                            <a:solidFill>
                              <a:schemeClr val="tx1">
                                <a:lumMod val="85000"/>
                                <a:lumOff val="15000"/>
                              </a:schemeClr>
                            </a:solidFill>
                            <a:latin typeface="Cambria Math" panose="02040503050406030204" pitchFamily="18" charset="0"/>
                          </a:rPr>
                          <m:t>𝑙𝑜𝑠𝑠</m:t>
                        </m:r>
                        <m:r>
                          <a:rPr lang="it-IT" b="0" i="1" smtClean="0">
                            <a:solidFill>
                              <a:schemeClr val="tx1">
                                <a:lumMod val="85000"/>
                                <a:lumOff val="15000"/>
                              </a:schemeClr>
                            </a:solidFill>
                            <a:latin typeface="Cambria Math" panose="02040503050406030204" pitchFamily="18" charset="0"/>
                          </a:rPr>
                          <m:t> [</m:t>
                        </m:r>
                        <m:r>
                          <a:rPr lang="it-IT" b="0" i="1" smtClean="0">
                            <a:solidFill>
                              <a:schemeClr val="tx1">
                                <a:lumMod val="85000"/>
                                <a:lumOff val="15000"/>
                              </a:schemeClr>
                            </a:solidFill>
                            <a:latin typeface="Cambria Math" panose="02040503050406030204" pitchFamily="18" charset="0"/>
                          </a:rPr>
                          <m:t>𝑖</m:t>
                        </m:r>
                        <m:r>
                          <a:rPr lang="it-IT" b="0" i="1" smtClean="0">
                            <a:solidFill>
                              <a:schemeClr val="tx1">
                                <a:lumMod val="85000"/>
                                <a:lumOff val="15000"/>
                              </a:schemeClr>
                            </a:solidFill>
                            <a:latin typeface="Cambria Math" panose="02040503050406030204" pitchFamily="18" charset="0"/>
                          </a:rPr>
                          <m:t>]^−1</m:t>
                        </m:r>
                      </m:num>
                      <m:den>
                        <m:nary>
                          <m:naryPr>
                            <m:chr m:val="∑"/>
                            <m:ctrlPr>
                              <a:rPr lang="pt-BR" i="1" smtClean="0">
                                <a:solidFill>
                                  <a:schemeClr val="tx1">
                                    <a:lumMod val="85000"/>
                                    <a:lumOff val="15000"/>
                                  </a:schemeClr>
                                </a:solidFill>
                                <a:latin typeface="Cambria Math" panose="02040503050406030204" pitchFamily="18" charset="0"/>
                              </a:rPr>
                            </m:ctrlPr>
                          </m:naryPr>
                          <m:sub>
                            <m:r>
                              <m:rPr>
                                <m:brk m:alnAt="23"/>
                              </m:rPr>
                              <a:rPr lang="it-IT" b="0" i="1" smtClean="0">
                                <a:solidFill>
                                  <a:schemeClr val="tx1">
                                    <a:lumMod val="85000"/>
                                    <a:lumOff val="15000"/>
                                  </a:schemeClr>
                                </a:solidFill>
                                <a:latin typeface="Cambria Math" panose="02040503050406030204" pitchFamily="18" charset="0"/>
                              </a:rPr>
                              <m:t>𝑖</m:t>
                            </m:r>
                            <m:r>
                              <a:rPr lang="pt-BR" i="1" smtClean="0">
                                <a:solidFill>
                                  <a:schemeClr val="tx1">
                                    <a:lumMod val="85000"/>
                                    <a:lumOff val="15000"/>
                                  </a:schemeClr>
                                </a:solidFill>
                                <a:latin typeface="Cambria Math" panose="02040503050406030204" pitchFamily="18" charset="0"/>
                              </a:rPr>
                              <m:t>=0</m:t>
                            </m:r>
                          </m:sub>
                          <m:sup>
                            <m:r>
                              <a:rPr lang="pt-BR" i="1" smtClean="0">
                                <a:solidFill>
                                  <a:schemeClr val="tx1">
                                    <a:lumMod val="85000"/>
                                    <a:lumOff val="15000"/>
                                  </a:schemeClr>
                                </a:solidFill>
                                <a:latin typeface="Cambria Math" panose="02040503050406030204" pitchFamily="18" charset="0"/>
                              </a:rPr>
                              <m:t>𝑛</m:t>
                            </m:r>
                            <m:r>
                              <a:rPr lang="it-IT" b="0" i="1" smtClean="0">
                                <a:solidFill>
                                  <a:schemeClr val="tx1">
                                    <a:lumMod val="85000"/>
                                    <a:lumOff val="15000"/>
                                  </a:schemeClr>
                                </a:solidFill>
                                <a:latin typeface="Cambria Math" panose="02040503050406030204" pitchFamily="18" charset="0"/>
                              </a:rPr>
                              <m:t>−1</m:t>
                            </m:r>
                          </m:sup>
                          <m:e>
                            <m:r>
                              <a:rPr lang="it-IT" b="0" i="1" smtClean="0">
                                <a:solidFill>
                                  <a:schemeClr val="tx1">
                                    <a:lumMod val="85000"/>
                                    <a:lumOff val="15000"/>
                                  </a:schemeClr>
                                </a:solidFill>
                                <a:latin typeface="Cambria Math" panose="02040503050406030204" pitchFamily="18" charset="0"/>
                              </a:rPr>
                              <m:t>𝑙𝑜𝑠𝑠</m:t>
                            </m:r>
                            <m:r>
                              <a:rPr lang="it-IT" b="0" i="1" smtClean="0">
                                <a:solidFill>
                                  <a:schemeClr val="tx1">
                                    <a:lumMod val="85000"/>
                                    <a:lumOff val="15000"/>
                                  </a:schemeClr>
                                </a:solidFill>
                                <a:latin typeface="Cambria Math" panose="02040503050406030204" pitchFamily="18" charset="0"/>
                              </a:rPr>
                              <m:t> [</m:t>
                            </m:r>
                            <m:r>
                              <a:rPr lang="it-IT" b="0" i="1" smtClean="0">
                                <a:solidFill>
                                  <a:schemeClr val="tx1">
                                    <a:lumMod val="85000"/>
                                    <a:lumOff val="15000"/>
                                  </a:schemeClr>
                                </a:solidFill>
                                <a:latin typeface="Cambria Math" panose="02040503050406030204" pitchFamily="18" charset="0"/>
                              </a:rPr>
                              <m:t>𝑖</m:t>
                            </m:r>
                            <m:r>
                              <a:rPr lang="it-IT" b="0" i="1" smtClean="0">
                                <a:solidFill>
                                  <a:schemeClr val="tx1">
                                    <a:lumMod val="85000"/>
                                    <a:lumOff val="15000"/>
                                  </a:schemeClr>
                                </a:solidFill>
                                <a:latin typeface="Cambria Math" panose="02040503050406030204" pitchFamily="18" charset="0"/>
                              </a:rPr>
                              <m:t>]^−1</m:t>
                            </m:r>
                          </m:e>
                        </m:nary>
                      </m:den>
                    </m:f>
                  </m:oMath>
                </a14:m>
                <a:endParaRPr lang="it-IT" dirty="0">
                  <a:solidFill>
                    <a:schemeClr val="tx1">
                      <a:lumMod val="85000"/>
                      <a:lumOff val="15000"/>
                    </a:schemeClr>
                  </a:solidFill>
                  <a:latin typeface="Exo 2" panose="020B0604020202020204" charset="0"/>
                </a:endParaRPr>
              </a:p>
            </p:txBody>
          </p:sp>
        </mc:Choice>
        <mc:Fallback xmlns="">
          <p:sp>
            <p:nvSpPr>
              <p:cNvPr id="4" name="CasellaDiTesto 3">
                <a:extLst>
                  <a:ext uri="{FF2B5EF4-FFF2-40B4-BE49-F238E27FC236}">
                    <a16:creationId xmlns:a16="http://schemas.microsoft.com/office/drawing/2014/main" id="{5D94C506-9BB7-4D9E-91CD-377E4E6C5F8F}"/>
                  </a:ext>
                </a:extLst>
              </p:cNvPr>
              <p:cNvSpPr txBox="1">
                <a:spLocks noRot="1" noChangeAspect="1" noMove="1" noResize="1" noEditPoints="1" noAdjustHandles="1" noChangeArrowheads="1" noChangeShapeType="1" noTextEdit="1"/>
              </p:cNvSpPr>
              <p:nvPr/>
            </p:nvSpPr>
            <p:spPr>
              <a:xfrm>
                <a:off x="4341345" y="2969059"/>
                <a:ext cx="4536842" cy="2174441"/>
              </a:xfrm>
              <a:prstGeom prst="rect">
                <a:avLst/>
              </a:prstGeom>
              <a:blipFill>
                <a:blip r:embed="rId4"/>
                <a:stretch>
                  <a:fillRect t="-560" r="-1075" b="-14846"/>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81C67C0E-040E-46C5-901A-EC411C099B51}"/>
              </a:ext>
            </a:extLst>
          </p:cNvPr>
          <p:cNvSpPr txBox="1"/>
          <p:nvPr/>
        </p:nvSpPr>
        <p:spPr>
          <a:xfrm>
            <a:off x="0" y="0"/>
            <a:ext cx="352982" cy="307777"/>
          </a:xfrm>
          <a:prstGeom prst="rect">
            <a:avLst/>
          </a:prstGeom>
          <a:noFill/>
        </p:spPr>
        <p:txBody>
          <a:bodyPr wrap="none" rtlCol="0">
            <a:spAutoFit/>
          </a:bodyPr>
          <a:lstStyle/>
          <a:p>
            <a:r>
              <a:rPr lang="it-IT" dirty="0">
                <a:latin typeface="Exo 2" panose="020B0604020202020204" charset="0"/>
              </a:rPr>
              <a:t>15</a:t>
            </a:r>
          </a:p>
        </p:txBody>
      </p:sp>
    </p:spTree>
    <p:extLst>
      <p:ext uri="{BB962C8B-B14F-4D97-AF65-F5344CB8AC3E}">
        <p14:creationId xmlns:p14="http://schemas.microsoft.com/office/powerpoint/2010/main" val="1578699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TEST</a:t>
            </a: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Grafici con Grafana e</a:t>
            </a:r>
          </a:p>
          <a:p>
            <a:pPr marL="0" lvl="0" indent="0" algn="l" rtl="0">
              <a:spcBef>
                <a:spcPts val="0"/>
              </a:spcBef>
              <a:spcAft>
                <a:spcPts val="0"/>
              </a:spcAft>
              <a:buNone/>
            </a:pPr>
            <a:r>
              <a:rPr lang="en" dirty="0"/>
              <a:t>visualizzazione</a:t>
            </a:r>
            <a:r>
              <a:rPr lang="it-IT" dirty="0"/>
              <a:t> del flusso video</a:t>
            </a: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sp>
        <p:nvSpPr>
          <p:cNvPr id="2" name="CasellaDiTesto 1">
            <a:extLst>
              <a:ext uri="{FF2B5EF4-FFF2-40B4-BE49-F238E27FC236}">
                <a16:creationId xmlns:a16="http://schemas.microsoft.com/office/drawing/2014/main" id="{973F168B-385C-4E18-8CC9-7C9356436090}"/>
              </a:ext>
            </a:extLst>
          </p:cNvPr>
          <p:cNvSpPr txBox="1"/>
          <p:nvPr/>
        </p:nvSpPr>
        <p:spPr>
          <a:xfrm>
            <a:off x="0" y="0"/>
            <a:ext cx="374253" cy="307777"/>
          </a:xfrm>
          <a:prstGeom prst="rect">
            <a:avLst/>
          </a:prstGeom>
          <a:noFill/>
        </p:spPr>
        <p:txBody>
          <a:bodyPr wrap="square" rtlCol="0">
            <a:spAutoFit/>
          </a:bodyPr>
          <a:lstStyle/>
          <a:p>
            <a:r>
              <a:rPr lang="it-IT" dirty="0">
                <a:latin typeface="Exo 2" panose="020B0604020202020204" charset="0"/>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 name="CasellaDiTesto 3">
            <a:extLst>
              <a:ext uri="{FF2B5EF4-FFF2-40B4-BE49-F238E27FC236}">
                <a16:creationId xmlns:a16="http://schemas.microsoft.com/office/drawing/2014/main" id="{E4B4131F-BB3D-4D7F-A8CD-AC4309241771}"/>
              </a:ext>
            </a:extLst>
          </p:cNvPr>
          <p:cNvSpPr txBox="1"/>
          <p:nvPr/>
        </p:nvSpPr>
        <p:spPr>
          <a:xfrm>
            <a:off x="2453471" y="340242"/>
            <a:ext cx="4237057" cy="400110"/>
          </a:xfrm>
          <a:prstGeom prst="rect">
            <a:avLst/>
          </a:prstGeom>
          <a:noFill/>
        </p:spPr>
        <p:txBody>
          <a:bodyPr wrap="none" rtlCol="0">
            <a:spAutoFit/>
          </a:bodyPr>
          <a:lstStyle/>
          <a:p>
            <a:pPr algn="ctr"/>
            <a:r>
              <a:rPr lang="it-IT" sz="2000" b="1" dirty="0">
                <a:solidFill>
                  <a:schemeClr val="tx1">
                    <a:lumMod val="65000"/>
                    <a:lumOff val="35000"/>
                  </a:schemeClr>
                </a:solidFill>
                <a:latin typeface="Exo 2" panose="020B0604020202020204" charset="0"/>
              </a:rPr>
              <a:t>TEST CON CANALI SENZA PERDITE</a:t>
            </a:r>
          </a:p>
        </p:txBody>
      </p:sp>
      <p:pic>
        <p:nvPicPr>
          <p:cNvPr id="9" name="Immagine 8" descr="Immagine che contiene testo, monitor, interni, argento&#10;&#10;Descrizione generata automaticamente">
            <a:extLst>
              <a:ext uri="{FF2B5EF4-FFF2-40B4-BE49-F238E27FC236}">
                <a16:creationId xmlns:a16="http://schemas.microsoft.com/office/drawing/2014/main" id="{0B6D66DB-00A2-4B6F-81C6-B02B6E8FD2E6}"/>
              </a:ext>
            </a:extLst>
          </p:cNvPr>
          <p:cNvPicPr>
            <a:picLocks noChangeAspect="1"/>
          </p:cNvPicPr>
          <p:nvPr/>
        </p:nvPicPr>
        <p:blipFill>
          <a:blip r:embed="rId3"/>
          <a:stretch>
            <a:fillRect/>
          </a:stretch>
        </p:blipFill>
        <p:spPr>
          <a:xfrm>
            <a:off x="850603" y="1020727"/>
            <a:ext cx="7442791" cy="3782532"/>
          </a:xfrm>
          <a:prstGeom prst="rect">
            <a:avLst/>
          </a:prstGeom>
        </p:spPr>
      </p:pic>
      <p:sp>
        <p:nvSpPr>
          <p:cNvPr id="2" name="CasellaDiTesto 1">
            <a:extLst>
              <a:ext uri="{FF2B5EF4-FFF2-40B4-BE49-F238E27FC236}">
                <a16:creationId xmlns:a16="http://schemas.microsoft.com/office/drawing/2014/main" id="{CEFDAE57-D43C-416A-8C37-6FC90BE4B3C2}"/>
              </a:ext>
            </a:extLst>
          </p:cNvPr>
          <p:cNvSpPr txBox="1"/>
          <p:nvPr/>
        </p:nvSpPr>
        <p:spPr>
          <a:xfrm>
            <a:off x="0" y="0"/>
            <a:ext cx="348172" cy="307777"/>
          </a:xfrm>
          <a:prstGeom prst="rect">
            <a:avLst/>
          </a:prstGeom>
          <a:noFill/>
        </p:spPr>
        <p:txBody>
          <a:bodyPr wrap="none" rtlCol="0">
            <a:spAutoFit/>
          </a:bodyPr>
          <a:lstStyle/>
          <a:p>
            <a:r>
              <a:rPr lang="it-IT" dirty="0">
                <a:latin typeface="Exo 2" panose="020B0604020202020204" charset="0"/>
              </a:rPr>
              <a:t>17</a:t>
            </a:r>
          </a:p>
        </p:txBody>
      </p:sp>
    </p:spTree>
    <p:extLst>
      <p:ext uri="{BB962C8B-B14F-4D97-AF65-F5344CB8AC3E}">
        <p14:creationId xmlns:p14="http://schemas.microsoft.com/office/powerpoint/2010/main" val="214184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2" name="CasellaDiTesto 1">
            <a:extLst>
              <a:ext uri="{FF2B5EF4-FFF2-40B4-BE49-F238E27FC236}">
                <a16:creationId xmlns:a16="http://schemas.microsoft.com/office/drawing/2014/main" id="{797BB394-2B6E-43A6-AF22-4A6160C61E90}"/>
              </a:ext>
            </a:extLst>
          </p:cNvPr>
          <p:cNvSpPr txBox="1"/>
          <p:nvPr/>
        </p:nvSpPr>
        <p:spPr>
          <a:xfrm>
            <a:off x="2588135" y="308345"/>
            <a:ext cx="3967753" cy="400110"/>
          </a:xfrm>
          <a:prstGeom prst="rect">
            <a:avLst/>
          </a:prstGeom>
          <a:noFill/>
        </p:spPr>
        <p:txBody>
          <a:bodyPr wrap="none" rtlCol="0">
            <a:spAutoFit/>
          </a:bodyPr>
          <a:lstStyle/>
          <a:p>
            <a:pPr algn="ctr"/>
            <a:r>
              <a:rPr lang="it-IT" sz="2000" b="1" dirty="0">
                <a:solidFill>
                  <a:schemeClr val="tx1">
                    <a:lumMod val="65000"/>
                    <a:lumOff val="35000"/>
                  </a:schemeClr>
                </a:solidFill>
                <a:latin typeface="Exo 2" panose="020B0604020202020204" charset="0"/>
              </a:rPr>
              <a:t>TEST CON PERDITE SU 2 CANALI</a:t>
            </a:r>
          </a:p>
        </p:txBody>
      </p:sp>
      <p:pic>
        <p:nvPicPr>
          <p:cNvPr id="4" name="Immagine 3">
            <a:extLst>
              <a:ext uri="{FF2B5EF4-FFF2-40B4-BE49-F238E27FC236}">
                <a16:creationId xmlns:a16="http://schemas.microsoft.com/office/drawing/2014/main" id="{C51A4506-957C-46B8-98CF-E352F6B5CAD2}"/>
              </a:ext>
            </a:extLst>
          </p:cNvPr>
          <p:cNvPicPr>
            <a:picLocks noChangeAspect="1"/>
          </p:cNvPicPr>
          <p:nvPr/>
        </p:nvPicPr>
        <p:blipFill>
          <a:blip r:embed="rId3"/>
          <a:stretch>
            <a:fillRect/>
          </a:stretch>
        </p:blipFill>
        <p:spPr>
          <a:xfrm>
            <a:off x="895793" y="1180213"/>
            <a:ext cx="7352414" cy="3814430"/>
          </a:xfrm>
          <a:prstGeom prst="rect">
            <a:avLst/>
          </a:prstGeom>
        </p:spPr>
      </p:pic>
      <p:sp>
        <p:nvSpPr>
          <p:cNvPr id="3" name="CasellaDiTesto 2">
            <a:extLst>
              <a:ext uri="{FF2B5EF4-FFF2-40B4-BE49-F238E27FC236}">
                <a16:creationId xmlns:a16="http://schemas.microsoft.com/office/drawing/2014/main" id="{5881F810-88F1-4D31-B64D-35C7D1A29BE2}"/>
              </a:ext>
            </a:extLst>
          </p:cNvPr>
          <p:cNvSpPr txBox="1"/>
          <p:nvPr/>
        </p:nvSpPr>
        <p:spPr>
          <a:xfrm>
            <a:off x="0" y="0"/>
            <a:ext cx="359394" cy="307777"/>
          </a:xfrm>
          <a:prstGeom prst="rect">
            <a:avLst/>
          </a:prstGeom>
          <a:noFill/>
        </p:spPr>
        <p:txBody>
          <a:bodyPr wrap="none" rtlCol="0">
            <a:spAutoFit/>
          </a:bodyPr>
          <a:lstStyle/>
          <a:p>
            <a:r>
              <a:rPr lang="it-IT" dirty="0">
                <a:latin typeface="Exo 2" panose="020B0604020202020204" charset="0"/>
              </a:rPr>
              <a:t>19</a:t>
            </a:r>
          </a:p>
        </p:txBody>
      </p:sp>
      <p:sp>
        <p:nvSpPr>
          <p:cNvPr id="5" name="CasellaDiTesto 4">
            <a:extLst>
              <a:ext uri="{FF2B5EF4-FFF2-40B4-BE49-F238E27FC236}">
                <a16:creationId xmlns:a16="http://schemas.microsoft.com/office/drawing/2014/main" id="{D9416508-84F6-4DAE-81E5-0E03AF2A0DB3}"/>
              </a:ext>
            </a:extLst>
          </p:cNvPr>
          <p:cNvSpPr txBox="1"/>
          <p:nvPr/>
        </p:nvSpPr>
        <p:spPr>
          <a:xfrm>
            <a:off x="895793" y="836046"/>
            <a:ext cx="5790368" cy="523220"/>
          </a:xfrm>
          <a:prstGeom prst="rect">
            <a:avLst/>
          </a:prstGeom>
          <a:noFill/>
        </p:spPr>
        <p:txBody>
          <a:bodyPr wrap="none" rtlCol="0">
            <a:spAutoFit/>
          </a:bodyPr>
          <a:lstStyle/>
          <a:p>
            <a:r>
              <a:rPr lang="it-IT" dirty="0">
                <a:solidFill>
                  <a:schemeClr val="tx1">
                    <a:lumMod val="75000"/>
                    <a:lumOff val="25000"/>
                  </a:schemeClr>
                </a:solidFill>
                <a:latin typeface="Exo 2" panose="020B0604020202020204" charset="0"/>
              </a:rPr>
              <a:t>Perdita canale 1:    10%                                                    Perdita canale 2:    1%</a:t>
            </a:r>
          </a:p>
          <a:p>
            <a:endParaRPr lang="it-IT" dirty="0">
              <a:solidFill>
                <a:schemeClr val="tx1">
                  <a:lumMod val="75000"/>
                  <a:lumOff val="25000"/>
                </a:schemeClr>
              </a:solidFill>
            </a:endParaRPr>
          </a:p>
        </p:txBody>
      </p:sp>
    </p:spTree>
    <p:extLst>
      <p:ext uri="{BB962C8B-B14F-4D97-AF65-F5344CB8AC3E}">
        <p14:creationId xmlns:p14="http://schemas.microsoft.com/office/powerpoint/2010/main" val="3538210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 name="CasellaDiTesto 3">
            <a:extLst>
              <a:ext uri="{FF2B5EF4-FFF2-40B4-BE49-F238E27FC236}">
                <a16:creationId xmlns:a16="http://schemas.microsoft.com/office/drawing/2014/main" id="{E4B4131F-BB3D-4D7F-A8CD-AC4309241771}"/>
              </a:ext>
            </a:extLst>
          </p:cNvPr>
          <p:cNvSpPr txBox="1"/>
          <p:nvPr/>
        </p:nvSpPr>
        <p:spPr>
          <a:xfrm>
            <a:off x="1797044" y="340242"/>
            <a:ext cx="5549917" cy="400110"/>
          </a:xfrm>
          <a:prstGeom prst="rect">
            <a:avLst/>
          </a:prstGeom>
          <a:noFill/>
        </p:spPr>
        <p:txBody>
          <a:bodyPr wrap="none" rtlCol="0">
            <a:spAutoFit/>
          </a:bodyPr>
          <a:lstStyle/>
          <a:p>
            <a:pPr algn="ctr"/>
            <a:r>
              <a:rPr lang="it-IT" sz="2000" b="1" dirty="0">
                <a:solidFill>
                  <a:schemeClr val="tx1">
                    <a:lumMod val="65000"/>
                    <a:lumOff val="35000"/>
                  </a:schemeClr>
                </a:solidFill>
                <a:latin typeface="Exo 2" panose="020B0604020202020204" charset="0"/>
              </a:rPr>
              <a:t>FINESTRA VIDEO CON PERDITE SU 2 CANALI</a:t>
            </a:r>
          </a:p>
        </p:txBody>
      </p:sp>
      <p:sp>
        <p:nvSpPr>
          <p:cNvPr id="2" name="CasellaDiTesto 1">
            <a:extLst>
              <a:ext uri="{FF2B5EF4-FFF2-40B4-BE49-F238E27FC236}">
                <a16:creationId xmlns:a16="http://schemas.microsoft.com/office/drawing/2014/main" id="{CEFDAE57-D43C-416A-8C37-6FC90BE4B3C2}"/>
              </a:ext>
            </a:extLst>
          </p:cNvPr>
          <p:cNvSpPr txBox="1"/>
          <p:nvPr/>
        </p:nvSpPr>
        <p:spPr>
          <a:xfrm>
            <a:off x="0" y="0"/>
            <a:ext cx="365806" cy="307777"/>
          </a:xfrm>
          <a:prstGeom prst="rect">
            <a:avLst/>
          </a:prstGeom>
          <a:noFill/>
        </p:spPr>
        <p:txBody>
          <a:bodyPr wrap="none" rtlCol="0">
            <a:spAutoFit/>
          </a:bodyPr>
          <a:lstStyle/>
          <a:p>
            <a:r>
              <a:rPr lang="it-IT" dirty="0">
                <a:latin typeface="Exo 2" panose="020B0604020202020204" charset="0"/>
              </a:rPr>
              <a:t>18</a:t>
            </a:r>
          </a:p>
        </p:txBody>
      </p:sp>
      <p:pic>
        <p:nvPicPr>
          <p:cNvPr id="5" name="Immagine 4" descr="Immagine che contiene testo, uomo, persona, parete&#10;&#10;Descrizione generata automaticamente">
            <a:extLst>
              <a:ext uri="{FF2B5EF4-FFF2-40B4-BE49-F238E27FC236}">
                <a16:creationId xmlns:a16="http://schemas.microsoft.com/office/drawing/2014/main" id="{3630C07A-2405-4B28-A93F-3096A59AF0B0}"/>
              </a:ext>
            </a:extLst>
          </p:cNvPr>
          <p:cNvPicPr>
            <a:picLocks noChangeAspect="1"/>
          </p:cNvPicPr>
          <p:nvPr/>
        </p:nvPicPr>
        <p:blipFill>
          <a:blip r:embed="rId3"/>
          <a:stretch>
            <a:fillRect/>
          </a:stretch>
        </p:blipFill>
        <p:spPr>
          <a:xfrm>
            <a:off x="1622506" y="1015463"/>
            <a:ext cx="5898987" cy="3398723"/>
          </a:xfrm>
          <a:prstGeom prst="rect">
            <a:avLst/>
          </a:prstGeom>
        </p:spPr>
      </p:pic>
    </p:spTree>
    <p:extLst>
      <p:ext uri="{BB962C8B-B14F-4D97-AF65-F5344CB8AC3E}">
        <p14:creationId xmlns:p14="http://schemas.microsoft.com/office/powerpoint/2010/main" val="399009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INDICE</a:t>
            </a:r>
            <a:endParaRPr dirty="0"/>
          </a:p>
        </p:txBody>
      </p:sp>
      <p:sp>
        <p:nvSpPr>
          <p:cNvPr id="167" name="Google Shape;167;p35"/>
          <p:cNvSpPr txBox="1">
            <a:spLocks noGrp="1"/>
          </p:cNvSpPr>
          <p:nvPr>
            <p:ph type="ctrTitle" idx="2"/>
          </p:nvPr>
        </p:nvSpPr>
        <p:spPr>
          <a:xfrm>
            <a:off x="390296" y="34984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CONCETTI DI BASE </a:t>
            </a:r>
            <a:endParaRPr dirty="0"/>
          </a:p>
        </p:txBody>
      </p:sp>
      <p:sp>
        <p:nvSpPr>
          <p:cNvPr id="168" name="Google Shape;168;p35"/>
          <p:cNvSpPr txBox="1">
            <a:spLocks noGrp="1"/>
          </p:cNvSpPr>
          <p:nvPr>
            <p:ph type="subTitle" idx="1"/>
          </p:nvPr>
        </p:nvSpPr>
        <p:spPr>
          <a:xfrm>
            <a:off x="725885" y="76281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Protocolli di rete </a:t>
            </a:r>
            <a:endParaRPr dirty="0"/>
          </a:p>
        </p:txBody>
      </p:sp>
      <p:sp>
        <p:nvSpPr>
          <p:cNvPr id="169" name="Google Shape;169;p35">
            <a:hlinkClick r:id="rId3"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4"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72" name="Google Shape;172;p35">
            <a:hlinkClick r:id="" action="ppaction://noaction"/>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74" name="Google Shape;174;p35"/>
          <p:cNvSpPr txBox="1">
            <a:spLocks noGrp="1"/>
          </p:cNvSpPr>
          <p:nvPr>
            <p:ph type="ctrTitle" idx="9"/>
          </p:nvPr>
        </p:nvSpPr>
        <p:spPr>
          <a:xfrm>
            <a:off x="390296" y="135463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SOFTWARE</a:t>
            </a:r>
            <a:endParaRPr dirty="0"/>
          </a:p>
        </p:txBody>
      </p:sp>
      <p:sp>
        <p:nvSpPr>
          <p:cNvPr id="175" name="Google Shape;175;p35"/>
          <p:cNvSpPr txBox="1">
            <a:spLocks noGrp="1"/>
          </p:cNvSpPr>
          <p:nvPr>
            <p:ph type="subTitle" idx="13"/>
          </p:nvPr>
        </p:nvSpPr>
        <p:spPr>
          <a:xfrm>
            <a:off x="690296" y="176890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Piattaforme open-source</a:t>
            </a:r>
            <a:endParaRPr dirty="0"/>
          </a:p>
        </p:txBody>
      </p:sp>
      <p:sp>
        <p:nvSpPr>
          <p:cNvPr id="180" name="Google Shape;180;p35"/>
          <p:cNvSpPr txBox="1">
            <a:spLocks noGrp="1"/>
          </p:cNvSpPr>
          <p:nvPr>
            <p:ph type="ctrTitle" idx="18"/>
          </p:nvPr>
        </p:nvSpPr>
        <p:spPr>
          <a:xfrm>
            <a:off x="6811558" y="2947437"/>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SVILUPPO</a:t>
            </a:r>
            <a:endParaRPr dirty="0"/>
          </a:p>
        </p:txBody>
      </p:sp>
      <p:sp>
        <p:nvSpPr>
          <p:cNvPr id="181" name="Google Shape;181;p35"/>
          <p:cNvSpPr txBox="1">
            <a:spLocks noGrp="1"/>
          </p:cNvSpPr>
          <p:nvPr>
            <p:ph type="subTitle" idx="19"/>
          </p:nvPr>
        </p:nvSpPr>
        <p:spPr>
          <a:xfrm>
            <a:off x="6811558" y="337447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Pipeline e Scheduler</a:t>
            </a:r>
            <a:endParaRPr dirty="0"/>
          </a:p>
          <a:p>
            <a:pPr marL="0" lvl="0" indent="0" algn="l" rtl="0">
              <a:spcBef>
                <a:spcPts val="0"/>
              </a:spcBef>
              <a:spcAft>
                <a:spcPts val="0"/>
              </a:spcAft>
              <a:buNone/>
            </a:pPr>
            <a:endParaRPr dirty="0"/>
          </a:p>
        </p:txBody>
      </p:sp>
      <p:sp>
        <p:nvSpPr>
          <p:cNvPr id="182" name="Google Shape;182;p35"/>
          <p:cNvSpPr txBox="1">
            <a:spLocks noGrp="1"/>
          </p:cNvSpPr>
          <p:nvPr>
            <p:ph type="ctrTitle" idx="20"/>
          </p:nvPr>
        </p:nvSpPr>
        <p:spPr>
          <a:xfrm>
            <a:off x="6811558" y="396713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TEST</a:t>
            </a:r>
            <a:endParaRPr dirty="0"/>
          </a:p>
        </p:txBody>
      </p:sp>
      <p:sp>
        <p:nvSpPr>
          <p:cNvPr id="183" name="Google Shape;183;p35"/>
          <p:cNvSpPr txBox="1">
            <a:spLocks noGrp="1"/>
          </p:cNvSpPr>
          <p:nvPr>
            <p:ph type="subTitle" idx="21"/>
          </p:nvPr>
        </p:nvSpPr>
        <p:spPr>
          <a:xfrm>
            <a:off x="6811558" y="4389069"/>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Grafici temporali</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
        <p:nvSpPr>
          <p:cNvPr id="2" name="CasellaDiTesto 1">
            <a:extLst>
              <a:ext uri="{FF2B5EF4-FFF2-40B4-BE49-F238E27FC236}">
                <a16:creationId xmlns:a16="http://schemas.microsoft.com/office/drawing/2014/main" id="{0DB66596-7C65-488B-8A09-9490797C678C}"/>
              </a:ext>
            </a:extLst>
          </p:cNvPr>
          <p:cNvSpPr txBox="1"/>
          <p:nvPr/>
        </p:nvSpPr>
        <p:spPr>
          <a:xfrm>
            <a:off x="0" y="42067"/>
            <a:ext cx="237749" cy="307777"/>
          </a:xfrm>
          <a:prstGeom prst="rect">
            <a:avLst/>
          </a:prstGeom>
          <a:noFill/>
        </p:spPr>
        <p:txBody>
          <a:bodyPr wrap="square" rtlCol="0">
            <a:spAutoFit/>
          </a:bodyPr>
          <a:lstStyle/>
          <a:p>
            <a:r>
              <a:rPr lang="it-IT" dirty="0">
                <a:latin typeface="Exo 2" panose="020B0604020202020204"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2" name="CasellaDiTesto 1">
            <a:extLst>
              <a:ext uri="{FF2B5EF4-FFF2-40B4-BE49-F238E27FC236}">
                <a16:creationId xmlns:a16="http://schemas.microsoft.com/office/drawing/2014/main" id="{797BB394-2B6E-43A6-AF22-4A6160C61E90}"/>
              </a:ext>
            </a:extLst>
          </p:cNvPr>
          <p:cNvSpPr txBox="1"/>
          <p:nvPr/>
        </p:nvSpPr>
        <p:spPr>
          <a:xfrm>
            <a:off x="2240284" y="308345"/>
            <a:ext cx="4663456" cy="400110"/>
          </a:xfrm>
          <a:prstGeom prst="rect">
            <a:avLst/>
          </a:prstGeom>
          <a:noFill/>
        </p:spPr>
        <p:txBody>
          <a:bodyPr wrap="none" rtlCol="0">
            <a:spAutoFit/>
          </a:bodyPr>
          <a:lstStyle/>
          <a:p>
            <a:pPr algn="ctr"/>
            <a:r>
              <a:rPr lang="it-IT" sz="2000" b="1" dirty="0">
                <a:solidFill>
                  <a:schemeClr val="tx1">
                    <a:lumMod val="65000"/>
                    <a:lumOff val="35000"/>
                  </a:schemeClr>
                </a:solidFill>
                <a:latin typeface="Exo 2" panose="020B0604020202020204" charset="0"/>
              </a:rPr>
              <a:t>TEST CON PERDITE SU TUTTI I CANALI</a:t>
            </a:r>
          </a:p>
        </p:txBody>
      </p:sp>
      <p:pic>
        <p:nvPicPr>
          <p:cNvPr id="4" name="Immagine 3" descr="Immagine che contiene testo, monitor, interni, argento&#10;&#10;Descrizione generata automaticamente">
            <a:extLst>
              <a:ext uri="{FF2B5EF4-FFF2-40B4-BE49-F238E27FC236}">
                <a16:creationId xmlns:a16="http://schemas.microsoft.com/office/drawing/2014/main" id="{001EA439-2664-47B6-AE2F-817DE0D5647D}"/>
              </a:ext>
            </a:extLst>
          </p:cNvPr>
          <p:cNvPicPr>
            <a:picLocks noChangeAspect="1"/>
          </p:cNvPicPr>
          <p:nvPr/>
        </p:nvPicPr>
        <p:blipFill>
          <a:blip r:embed="rId3"/>
          <a:stretch>
            <a:fillRect/>
          </a:stretch>
        </p:blipFill>
        <p:spPr>
          <a:xfrm>
            <a:off x="972615" y="1190846"/>
            <a:ext cx="7560276" cy="3803797"/>
          </a:xfrm>
          <a:prstGeom prst="rect">
            <a:avLst/>
          </a:prstGeom>
        </p:spPr>
      </p:pic>
      <p:sp>
        <p:nvSpPr>
          <p:cNvPr id="3" name="CasellaDiTesto 2">
            <a:extLst>
              <a:ext uri="{FF2B5EF4-FFF2-40B4-BE49-F238E27FC236}">
                <a16:creationId xmlns:a16="http://schemas.microsoft.com/office/drawing/2014/main" id="{7AC5B6CC-102F-4524-ABD3-6FD94336A720}"/>
              </a:ext>
            </a:extLst>
          </p:cNvPr>
          <p:cNvSpPr txBox="1"/>
          <p:nvPr/>
        </p:nvSpPr>
        <p:spPr>
          <a:xfrm>
            <a:off x="0" y="568"/>
            <a:ext cx="394660" cy="307777"/>
          </a:xfrm>
          <a:prstGeom prst="rect">
            <a:avLst/>
          </a:prstGeom>
          <a:noFill/>
        </p:spPr>
        <p:txBody>
          <a:bodyPr wrap="none" rtlCol="0">
            <a:spAutoFit/>
          </a:bodyPr>
          <a:lstStyle/>
          <a:p>
            <a:r>
              <a:rPr lang="it-IT" dirty="0">
                <a:latin typeface="Exo 2" panose="020B0604020202020204" charset="0"/>
              </a:rPr>
              <a:t>20</a:t>
            </a:r>
          </a:p>
        </p:txBody>
      </p:sp>
      <p:sp>
        <p:nvSpPr>
          <p:cNvPr id="5" name="CasellaDiTesto 4">
            <a:extLst>
              <a:ext uri="{FF2B5EF4-FFF2-40B4-BE49-F238E27FC236}">
                <a16:creationId xmlns:a16="http://schemas.microsoft.com/office/drawing/2014/main" id="{B7345100-7D2A-4D8B-B3A0-395FF8BA3516}"/>
              </a:ext>
            </a:extLst>
          </p:cNvPr>
          <p:cNvSpPr txBox="1"/>
          <p:nvPr/>
        </p:nvSpPr>
        <p:spPr>
          <a:xfrm>
            <a:off x="972615" y="883069"/>
            <a:ext cx="7701147" cy="307777"/>
          </a:xfrm>
          <a:prstGeom prst="rect">
            <a:avLst/>
          </a:prstGeom>
          <a:noFill/>
        </p:spPr>
        <p:txBody>
          <a:bodyPr wrap="none" rtlCol="0">
            <a:spAutoFit/>
          </a:bodyPr>
          <a:lstStyle/>
          <a:p>
            <a:r>
              <a:rPr lang="it-IT" dirty="0">
                <a:solidFill>
                  <a:schemeClr val="tx1">
                    <a:lumMod val="75000"/>
                    <a:lumOff val="25000"/>
                  </a:schemeClr>
                </a:solidFill>
                <a:latin typeface="Exo 2" panose="020B0604020202020204" charset="0"/>
              </a:rPr>
              <a:t>Perdita canale 1:   40%                          Perdita canale 2:    10%                         Perdita canale 3:    5% </a:t>
            </a:r>
          </a:p>
        </p:txBody>
      </p:sp>
    </p:spTree>
    <p:extLst>
      <p:ext uri="{BB962C8B-B14F-4D97-AF65-F5344CB8AC3E}">
        <p14:creationId xmlns:p14="http://schemas.microsoft.com/office/powerpoint/2010/main" val="311118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3" name="CasellaDiTesto 2">
            <a:extLst>
              <a:ext uri="{FF2B5EF4-FFF2-40B4-BE49-F238E27FC236}">
                <a16:creationId xmlns:a16="http://schemas.microsoft.com/office/drawing/2014/main" id="{A8971D1C-FB9B-4EAE-B3F8-6C286F6CCC6C}"/>
              </a:ext>
            </a:extLst>
          </p:cNvPr>
          <p:cNvSpPr txBox="1"/>
          <p:nvPr/>
        </p:nvSpPr>
        <p:spPr>
          <a:xfrm>
            <a:off x="1551781" y="274019"/>
            <a:ext cx="6040436" cy="400110"/>
          </a:xfrm>
          <a:prstGeom prst="rect">
            <a:avLst/>
          </a:prstGeom>
          <a:noFill/>
        </p:spPr>
        <p:txBody>
          <a:bodyPr wrap="none" rtlCol="0">
            <a:spAutoFit/>
          </a:bodyPr>
          <a:lstStyle/>
          <a:p>
            <a:r>
              <a:rPr lang="it-IT" sz="2000" b="1" dirty="0">
                <a:solidFill>
                  <a:schemeClr val="tx1">
                    <a:lumMod val="65000"/>
                    <a:lumOff val="35000"/>
                  </a:schemeClr>
                </a:solidFill>
                <a:latin typeface="Exo 2" panose="020B0604020202020204" charset="0"/>
              </a:rPr>
              <a:t>FINESTRA VIDEO CON PERDITE SU TUTTI I CANALI</a:t>
            </a:r>
          </a:p>
        </p:txBody>
      </p:sp>
      <p:pic>
        <p:nvPicPr>
          <p:cNvPr id="8" name="Immagine 7" descr="Immagine che contiene testo, persona, occhiali, occhialidiprotezione&#10;&#10;Descrizione generata automaticamente">
            <a:extLst>
              <a:ext uri="{FF2B5EF4-FFF2-40B4-BE49-F238E27FC236}">
                <a16:creationId xmlns:a16="http://schemas.microsoft.com/office/drawing/2014/main" id="{D4C1D385-82A9-4D22-BEA6-51FB11F02A21}"/>
              </a:ext>
            </a:extLst>
          </p:cNvPr>
          <p:cNvPicPr>
            <a:picLocks noChangeAspect="1"/>
          </p:cNvPicPr>
          <p:nvPr/>
        </p:nvPicPr>
        <p:blipFill>
          <a:blip r:embed="rId3"/>
          <a:stretch>
            <a:fillRect/>
          </a:stretch>
        </p:blipFill>
        <p:spPr>
          <a:xfrm>
            <a:off x="1658679" y="1009810"/>
            <a:ext cx="5796829" cy="3341280"/>
          </a:xfrm>
          <a:prstGeom prst="rect">
            <a:avLst/>
          </a:prstGeom>
        </p:spPr>
      </p:pic>
      <p:sp>
        <p:nvSpPr>
          <p:cNvPr id="9" name="CasellaDiTesto 8">
            <a:extLst>
              <a:ext uri="{FF2B5EF4-FFF2-40B4-BE49-F238E27FC236}">
                <a16:creationId xmlns:a16="http://schemas.microsoft.com/office/drawing/2014/main" id="{3F3719AD-DDD6-4585-A9AA-52957BDE5B37}"/>
              </a:ext>
            </a:extLst>
          </p:cNvPr>
          <p:cNvSpPr txBox="1"/>
          <p:nvPr/>
        </p:nvSpPr>
        <p:spPr>
          <a:xfrm>
            <a:off x="0" y="27043"/>
            <a:ext cx="357790" cy="307777"/>
          </a:xfrm>
          <a:prstGeom prst="rect">
            <a:avLst/>
          </a:prstGeom>
          <a:noFill/>
        </p:spPr>
        <p:txBody>
          <a:bodyPr wrap="none" rtlCol="0">
            <a:spAutoFit/>
          </a:bodyPr>
          <a:lstStyle/>
          <a:p>
            <a:r>
              <a:rPr lang="it-IT" dirty="0">
                <a:latin typeface="Exo 2" panose="020B0604020202020204" charset="0"/>
              </a:rPr>
              <a:t>21</a:t>
            </a:r>
          </a:p>
        </p:txBody>
      </p:sp>
    </p:spTree>
    <p:extLst>
      <p:ext uri="{BB962C8B-B14F-4D97-AF65-F5344CB8AC3E}">
        <p14:creationId xmlns:p14="http://schemas.microsoft.com/office/powerpoint/2010/main" val="1606195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3" name="CasellaDiTesto 2">
            <a:extLst>
              <a:ext uri="{FF2B5EF4-FFF2-40B4-BE49-F238E27FC236}">
                <a16:creationId xmlns:a16="http://schemas.microsoft.com/office/drawing/2014/main" id="{A8971D1C-FB9B-4EAE-B3F8-6C286F6CCC6C}"/>
              </a:ext>
            </a:extLst>
          </p:cNvPr>
          <p:cNvSpPr txBox="1"/>
          <p:nvPr/>
        </p:nvSpPr>
        <p:spPr>
          <a:xfrm>
            <a:off x="3360612" y="311973"/>
            <a:ext cx="1996059" cy="461665"/>
          </a:xfrm>
          <a:prstGeom prst="rect">
            <a:avLst/>
          </a:prstGeom>
          <a:noFill/>
        </p:spPr>
        <p:txBody>
          <a:bodyPr wrap="none" rtlCol="0">
            <a:spAutoFit/>
          </a:bodyPr>
          <a:lstStyle/>
          <a:p>
            <a:r>
              <a:rPr lang="it-IT" sz="2400" b="1" dirty="0">
                <a:solidFill>
                  <a:schemeClr val="tx1">
                    <a:lumMod val="65000"/>
                    <a:lumOff val="35000"/>
                  </a:schemeClr>
                </a:solidFill>
                <a:latin typeface="Exo 2" panose="020B0604020202020204" charset="0"/>
              </a:rPr>
              <a:t>Lavori futuri</a:t>
            </a:r>
          </a:p>
        </p:txBody>
      </p:sp>
      <p:sp>
        <p:nvSpPr>
          <p:cNvPr id="4" name="CasellaDiTesto 3">
            <a:extLst>
              <a:ext uri="{FF2B5EF4-FFF2-40B4-BE49-F238E27FC236}">
                <a16:creationId xmlns:a16="http://schemas.microsoft.com/office/drawing/2014/main" id="{CC5B2249-72CF-48FB-A39B-ACDD1FC0143C}"/>
              </a:ext>
            </a:extLst>
          </p:cNvPr>
          <p:cNvSpPr txBox="1"/>
          <p:nvPr/>
        </p:nvSpPr>
        <p:spPr>
          <a:xfrm>
            <a:off x="2690037" y="4631472"/>
            <a:ext cx="3763926" cy="400110"/>
          </a:xfrm>
          <a:prstGeom prst="rect">
            <a:avLst/>
          </a:prstGeom>
          <a:noFill/>
        </p:spPr>
        <p:txBody>
          <a:bodyPr wrap="square" rtlCol="0">
            <a:spAutoFit/>
          </a:bodyPr>
          <a:lstStyle/>
          <a:p>
            <a:r>
              <a:rPr lang="it-IT" sz="2000" b="1" dirty="0">
                <a:solidFill>
                  <a:schemeClr val="tx1">
                    <a:lumMod val="65000"/>
                    <a:lumOff val="35000"/>
                  </a:schemeClr>
                </a:solidFill>
                <a:latin typeface="Exo 2" panose="020B0604020202020204" charset="0"/>
              </a:rPr>
              <a:t>GRAZIE PER L’ATTENZIONE!</a:t>
            </a:r>
          </a:p>
        </p:txBody>
      </p:sp>
      <p:sp>
        <p:nvSpPr>
          <p:cNvPr id="2" name="CasellaDiTesto 1">
            <a:extLst>
              <a:ext uri="{FF2B5EF4-FFF2-40B4-BE49-F238E27FC236}">
                <a16:creationId xmlns:a16="http://schemas.microsoft.com/office/drawing/2014/main" id="{B4E2344B-D955-4698-B989-2FCC2944D87F}"/>
              </a:ext>
            </a:extLst>
          </p:cNvPr>
          <p:cNvSpPr txBox="1"/>
          <p:nvPr/>
        </p:nvSpPr>
        <p:spPr>
          <a:xfrm>
            <a:off x="1084520" y="938992"/>
            <a:ext cx="7219507" cy="1600438"/>
          </a:xfrm>
          <a:prstGeom prst="rect">
            <a:avLst/>
          </a:prstGeom>
          <a:noFill/>
        </p:spPr>
        <p:txBody>
          <a:bodyPr wrap="square" rtlCol="0">
            <a:spAutoFit/>
          </a:bodyPr>
          <a:lstStyle/>
          <a:p>
            <a:pPr marL="285750" indent="-285750">
              <a:buFontTx/>
              <a:buChar char="-"/>
            </a:pPr>
            <a:r>
              <a:rPr lang="it-IT" dirty="0">
                <a:solidFill>
                  <a:schemeClr val="tx1">
                    <a:lumMod val="75000"/>
                    <a:lumOff val="25000"/>
                  </a:schemeClr>
                </a:solidFill>
                <a:latin typeface="Exo 2" panose="020B0604020202020204" charset="0"/>
              </a:rPr>
              <a:t>Implementazione di una sessione RTCP per ricavare le statistiche del flusso aggregato</a:t>
            </a:r>
          </a:p>
          <a:p>
            <a:pPr marL="285750" indent="-285750">
              <a:buFontTx/>
              <a:buChar char="-"/>
            </a:pPr>
            <a:endParaRPr lang="it-IT" dirty="0">
              <a:solidFill>
                <a:schemeClr val="tx1">
                  <a:lumMod val="75000"/>
                  <a:lumOff val="25000"/>
                </a:schemeClr>
              </a:solidFill>
              <a:latin typeface="Exo 2" panose="020B0604020202020204" charset="0"/>
            </a:endParaRPr>
          </a:p>
          <a:p>
            <a:pPr marL="285750" indent="-285750">
              <a:buFontTx/>
              <a:buChar char="-"/>
            </a:pPr>
            <a:r>
              <a:rPr lang="it-IT" dirty="0">
                <a:solidFill>
                  <a:schemeClr val="tx1">
                    <a:lumMod val="75000"/>
                    <a:lumOff val="25000"/>
                  </a:schemeClr>
                </a:solidFill>
                <a:latin typeface="Exo 2" panose="020B0604020202020204" charset="0"/>
              </a:rPr>
              <a:t>Creazione di nuovi </a:t>
            </a:r>
            <a:r>
              <a:rPr lang="it-IT" dirty="0" err="1">
                <a:solidFill>
                  <a:schemeClr val="tx1">
                    <a:lumMod val="75000"/>
                    <a:lumOff val="25000"/>
                  </a:schemeClr>
                </a:solidFill>
                <a:latin typeface="Exo 2" panose="020B0604020202020204" charset="0"/>
              </a:rPr>
              <a:t>plug-ins</a:t>
            </a:r>
            <a:r>
              <a:rPr lang="it-IT" dirty="0">
                <a:solidFill>
                  <a:schemeClr val="tx1">
                    <a:lumMod val="75000"/>
                    <a:lumOff val="25000"/>
                  </a:schemeClr>
                </a:solidFill>
                <a:latin typeface="Exo 2" panose="020B0604020202020204" charset="0"/>
              </a:rPr>
              <a:t> invece di modificare quelli già esistenti</a:t>
            </a:r>
          </a:p>
          <a:p>
            <a:pPr marL="285750" indent="-285750">
              <a:buFontTx/>
              <a:buChar char="-"/>
            </a:pPr>
            <a:endParaRPr lang="it-IT" dirty="0">
              <a:solidFill>
                <a:schemeClr val="tx1">
                  <a:lumMod val="75000"/>
                  <a:lumOff val="25000"/>
                </a:schemeClr>
              </a:solidFill>
              <a:latin typeface="Exo 2" panose="020B0604020202020204" charset="0"/>
            </a:endParaRPr>
          </a:p>
          <a:p>
            <a:pPr marL="285750" indent="-285750">
              <a:buFontTx/>
              <a:buChar char="-"/>
            </a:pPr>
            <a:r>
              <a:rPr lang="it-IT" dirty="0">
                <a:solidFill>
                  <a:schemeClr val="tx1">
                    <a:lumMod val="75000"/>
                    <a:lumOff val="25000"/>
                  </a:schemeClr>
                </a:solidFill>
                <a:latin typeface="Exo 2" panose="020B0604020202020204" charset="0"/>
              </a:rPr>
              <a:t>Sviluppo di algoritmi basati sull’intelligenza artificiale per il controllo dinamico dei pesi assegnati ai canali</a:t>
            </a:r>
            <a:r>
              <a:rPr lang="it-IT" dirty="0">
                <a:solidFill>
                  <a:schemeClr val="tx1">
                    <a:lumMod val="75000"/>
                    <a:lumOff val="25000"/>
                  </a:schemeClr>
                </a:solidFill>
              </a:rPr>
              <a:t>. </a:t>
            </a:r>
          </a:p>
        </p:txBody>
      </p:sp>
      <p:pic>
        <p:nvPicPr>
          <p:cNvPr id="6" name="Immagine 5" descr="Immagine che contiene cielo, esterni, tramonto, scuro&#10;&#10;Descrizione generata automaticamente">
            <a:extLst>
              <a:ext uri="{FF2B5EF4-FFF2-40B4-BE49-F238E27FC236}">
                <a16:creationId xmlns:a16="http://schemas.microsoft.com/office/drawing/2014/main" id="{D0A18802-3971-48C4-897C-71EE9FCC0458}"/>
              </a:ext>
            </a:extLst>
          </p:cNvPr>
          <p:cNvPicPr>
            <a:picLocks noChangeAspect="1"/>
          </p:cNvPicPr>
          <p:nvPr/>
        </p:nvPicPr>
        <p:blipFill>
          <a:blip r:embed="rId3"/>
          <a:stretch>
            <a:fillRect/>
          </a:stretch>
        </p:blipFill>
        <p:spPr>
          <a:xfrm>
            <a:off x="2796362" y="2704784"/>
            <a:ext cx="3104707" cy="1822623"/>
          </a:xfrm>
          <a:prstGeom prst="rect">
            <a:avLst/>
          </a:prstGeom>
        </p:spPr>
      </p:pic>
      <p:sp>
        <p:nvSpPr>
          <p:cNvPr id="7" name="CasellaDiTesto 6">
            <a:extLst>
              <a:ext uri="{FF2B5EF4-FFF2-40B4-BE49-F238E27FC236}">
                <a16:creationId xmlns:a16="http://schemas.microsoft.com/office/drawing/2014/main" id="{BDAE797C-3C83-4250-89DF-EA8474B78AC3}"/>
              </a:ext>
            </a:extLst>
          </p:cNvPr>
          <p:cNvSpPr txBox="1"/>
          <p:nvPr/>
        </p:nvSpPr>
        <p:spPr>
          <a:xfrm>
            <a:off x="67667" y="0"/>
            <a:ext cx="386644" cy="307777"/>
          </a:xfrm>
          <a:prstGeom prst="rect">
            <a:avLst/>
          </a:prstGeom>
          <a:noFill/>
        </p:spPr>
        <p:txBody>
          <a:bodyPr wrap="none" rtlCol="0">
            <a:spAutoFit/>
          </a:bodyPr>
          <a:lstStyle/>
          <a:p>
            <a:r>
              <a:rPr lang="it-IT" dirty="0">
                <a:latin typeface="Exo 2" panose="020B0604020202020204" charset="0"/>
              </a:rPr>
              <a:t>22</a:t>
            </a:r>
          </a:p>
        </p:txBody>
      </p:sp>
    </p:spTree>
    <p:extLst>
      <p:ext uri="{BB962C8B-B14F-4D97-AF65-F5344CB8AC3E}">
        <p14:creationId xmlns:p14="http://schemas.microsoft.com/office/powerpoint/2010/main" val="559093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CONCETTI DI BASE</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Protocolli RTP/RTCP e Multipath-RTP</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
        <p:nvSpPr>
          <p:cNvPr id="2" name="CasellaDiTesto 1">
            <a:extLst>
              <a:ext uri="{FF2B5EF4-FFF2-40B4-BE49-F238E27FC236}">
                <a16:creationId xmlns:a16="http://schemas.microsoft.com/office/drawing/2014/main" id="{9039F07B-D865-4FC9-942D-05830C2CB308}"/>
              </a:ext>
            </a:extLst>
          </p:cNvPr>
          <p:cNvSpPr txBox="1"/>
          <p:nvPr/>
        </p:nvSpPr>
        <p:spPr>
          <a:xfrm>
            <a:off x="0" y="0"/>
            <a:ext cx="284052" cy="307777"/>
          </a:xfrm>
          <a:prstGeom prst="rect">
            <a:avLst/>
          </a:prstGeom>
          <a:noFill/>
        </p:spPr>
        <p:txBody>
          <a:bodyPr wrap="none" rtlCol="0">
            <a:spAutoFit/>
          </a:bodyPr>
          <a:lstStyle/>
          <a:p>
            <a:r>
              <a:rPr lang="it-IT" dirty="0">
                <a:latin typeface="Exo 2" panose="020B0604020202020204" charset="0"/>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cxnSp>
        <p:nvCxnSpPr>
          <p:cNvPr id="372" name="Google Shape;372;p45"/>
          <p:cNvCxnSpPr>
            <a:cxnSpLocks/>
          </p:cNvCxnSpPr>
          <p:nvPr/>
        </p:nvCxnSpPr>
        <p:spPr>
          <a:xfrm flipH="1">
            <a:off x="0" y="1344025"/>
            <a:ext cx="8708065" cy="45732"/>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a:cxnSpLocks/>
          </p:cNvCxnSpPr>
          <p:nvPr/>
        </p:nvCxnSpPr>
        <p:spPr>
          <a:xfrm flipH="1">
            <a:off x="-95693" y="4025051"/>
            <a:ext cx="8973879" cy="0"/>
          </a:xfrm>
          <a:prstGeom prst="straightConnector1">
            <a:avLst/>
          </a:prstGeom>
          <a:noFill/>
          <a:ln w="9525" cap="flat" cmpd="sng">
            <a:solidFill>
              <a:srgbClr val="595959"/>
            </a:solidFill>
            <a:prstDash val="solid"/>
            <a:round/>
            <a:headEnd type="none" w="med" len="med"/>
            <a:tailEnd type="none" w="med" len="med"/>
          </a:ln>
        </p:spPr>
      </p:cxnSp>
      <p:sp>
        <p:nvSpPr>
          <p:cNvPr id="8" name="Google Shape;159;p34">
            <a:extLst>
              <a:ext uri="{FF2B5EF4-FFF2-40B4-BE49-F238E27FC236}">
                <a16:creationId xmlns:a16="http://schemas.microsoft.com/office/drawing/2014/main" id="{262EBEDB-BAA2-4D2B-BAB7-262FE604705E}"/>
              </a:ext>
            </a:extLst>
          </p:cNvPr>
          <p:cNvSpPr txBox="1">
            <a:spLocks/>
          </p:cNvSpPr>
          <p:nvPr/>
        </p:nvSpPr>
        <p:spPr>
          <a:xfrm>
            <a:off x="-259528" y="920296"/>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it-IT" sz="1600" dirty="0"/>
              <a:t>RTP (REAL-TIME TRANSPORT PROTOCOL)</a:t>
            </a:r>
          </a:p>
        </p:txBody>
      </p:sp>
      <p:sp>
        <p:nvSpPr>
          <p:cNvPr id="9" name="CasellaDiTesto 8">
            <a:extLst>
              <a:ext uri="{FF2B5EF4-FFF2-40B4-BE49-F238E27FC236}">
                <a16:creationId xmlns:a16="http://schemas.microsoft.com/office/drawing/2014/main" id="{F5B9D49F-137D-443D-A432-BD4A695EE567}"/>
              </a:ext>
            </a:extLst>
          </p:cNvPr>
          <p:cNvSpPr txBox="1"/>
          <p:nvPr/>
        </p:nvSpPr>
        <p:spPr>
          <a:xfrm>
            <a:off x="178274" y="1470500"/>
            <a:ext cx="4099821" cy="1815882"/>
          </a:xfrm>
          <a:prstGeom prst="rect">
            <a:avLst/>
          </a:prstGeom>
          <a:noFill/>
        </p:spPr>
        <p:txBody>
          <a:bodyPr wrap="square" rtlCol="0">
            <a:spAutoFit/>
          </a:bodyPr>
          <a:lstStyle/>
          <a:p>
            <a:r>
              <a:rPr lang="it-IT" dirty="0">
                <a:latin typeface="Exo 2" panose="020B0604020202020204" charset="0"/>
              </a:rPr>
              <a:t>Offre funzionalità di trasporto end-to-end adatte a applicazioni che trasmettono dati in tempo reale. </a:t>
            </a:r>
          </a:p>
          <a:p>
            <a:endParaRPr lang="it-IT" dirty="0">
              <a:latin typeface="Exo 2" panose="020B0604020202020204" charset="0"/>
            </a:endParaRPr>
          </a:p>
          <a:p>
            <a:r>
              <a:rPr lang="it-IT" dirty="0">
                <a:latin typeface="Exo 2" panose="020B0604020202020204" charset="0"/>
              </a:rPr>
              <a:t>Fra i campi del suo </a:t>
            </a:r>
            <a:r>
              <a:rPr lang="it-IT" dirty="0" err="1">
                <a:latin typeface="Exo 2" panose="020B0604020202020204" charset="0"/>
              </a:rPr>
              <a:t>header</a:t>
            </a:r>
            <a:r>
              <a:rPr lang="it-IT" dirty="0">
                <a:latin typeface="Exo 2" panose="020B0604020202020204" charset="0"/>
              </a:rPr>
              <a:t>, si ricordano </a:t>
            </a:r>
            <a:r>
              <a:rPr lang="it-IT" i="1" dirty="0">
                <a:latin typeface="Exo 2" panose="020B0604020202020204" charset="0"/>
              </a:rPr>
              <a:t>SSRC</a:t>
            </a:r>
            <a:r>
              <a:rPr lang="it-IT" dirty="0">
                <a:latin typeface="Exo 2" panose="020B0604020202020204" charset="0"/>
              </a:rPr>
              <a:t> e </a:t>
            </a:r>
            <a:r>
              <a:rPr lang="it-IT" i="1" dirty="0" err="1">
                <a:latin typeface="Exo 2" panose="020B0604020202020204" charset="0"/>
              </a:rPr>
              <a:t>sequence</a:t>
            </a:r>
            <a:r>
              <a:rPr lang="it-IT" i="1" dirty="0">
                <a:latin typeface="Exo 2" panose="020B0604020202020204" charset="0"/>
              </a:rPr>
              <a:t> </a:t>
            </a:r>
            <a:r>
              <a:rPr lang="it-IT" i="1" dirty="0" err="1">
                <a:latin typeface="Exo 2" panose="020B0604020202020204" charset="0"/>
              </a:rPr>
              <a:t>number</a:t>
            </a:r>
            <a:r>
              <a:rPr lang="it-IT" dirty="0">
                <a:latin typeface="Exo 2" panose="020B0604020202020204" charset="0"/>
              </a:rPr>
              <a:t>, che identificano il pacchetto in modo univoco. Permette anche di estendere l’</a:t>
            </a:r>
            <a:r>
              <a:rPr lang="it-IT" dirty="0" err="1">
                <a:latin typeface="Exo 2" panose="020B0604020202020204" charset="0"/>
              </a:rPr>
              <a:t>header</a:t>
            </a:r>
            <a:r>
              <a:rPr lang="it-IT" dirty="0">
                <a:latin typeface="Exo 2" panose="020B0604020202020204" charset="0"/>
              </a:rPr>
              <a:t>.</a:t>
            </a:r>
          </a:p>
        </p:txBody>
      </p:sp>
      <p:sp>
        <p:nvSpPr>
          <p:cNvPr id="10" name="Google Shape;159;p34">
            <a:extLst>
              <a:ext uri="{FF2B5EF4-FFF2-40B4-BE49-F238E27FC236}">
                <a16:creationId xmlns:a16="http://schemas.microsoft.com/office/drawing/2014/main" id="{C3A5BA7D-815E-410E-B029-BDBF9367C987}"/>
              </a:ext>
            </a:extLst>
          </p:cNvPr>
          <p:cNvSpPr txBox="1">
            <a:spLocks/>
          </p:cNvSpPr>
          <p:nvPr/>
        </p:nvSpPr>
        <p:spPr>
          <a:xfrm>
            <a:off x="-357166" y="3586206"/>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it-IT" sz="1600" dirty="0"/>
              <a:t>RTCP (REAL-TIME CONTROL PROTOCOL)</a:t>
            </a:r>
          </a:p>
        </p:txBody>
      </p:sp>
      <p:sp>
        <p:nvSpPr>
          <p:cNvPr id="11" name="CasellaDiTesto 10">
            <a:extLst>
              <a:ext uri="{FF2B5EF4-FFF2-40B4-BE49-F238E27FC236}">
                <a16:creationId xmlns:a16="http://schemas.microsoft.com/office/drawing/2014/main" id="{DE5747D3-555A-4E67-AD6B-93297CE144EB}"/>
              </a:ext>
            </a:extLst>
          </p:cNvPr>
          <p:cNvSpPr txBox="1"/>
          <p:nvPr/>
        </p:nvSpPr>
        <p:spPr>
          <a:xfrm>
            <a:off x="178274" y="4093559"/>
            <a:ext cx="4645458" cy="954107"/>
          </a:xfrm>
          <a:prstGeom prst="rect">
            <a:avLst/>
          </a:prstGeom>
          <a:noFill/>
        </p:spPr>
        <p:txBody>
          <a:bodyPr wrap="square" rtlCol="0">
            <a:spAutoFit/>
          </a:bodyPr>
          <a:lstStyle/>
          <a:p>
            <a:r>
              <a:rPr lang="it-IT" dirty="0">
                <a:latin typeface="Exo 2" panose="020B0604020202020204" charset="0"/>
              </a:rPr>
              <a:t>‘‘Fratello minore’’ di RTP, la funzione principale di questo protocollo è quella di monitorare i dati sulla Qualità del Servizio (come numero di pacchetti persi, </a:t>
            </a:r>
            <a:r>
              <a:rPr lang="it-IT" dirty="0" err="1">
                <a:latin typeface="Exo 2" panose="020B0604020202020204" charset="0"/>
              </a:rPr>
              <a:t>jitter</a:t>
            </a:r>
            <a:r>
              <a:rPr lang="it-IT" dirty="0">
                <a:latin typeface="Exo 2" panose="020B0604020202020204" charset="0"/>
              </a:rPr>
              <a:t>, ecc.) della sessione RTP identificata da SSRC.</a:t>
            </a:r>
          </a:p>
        </p:txBody>
      </p:sp>
      <p:sp>
        <p:nvSpPr>
          <p:cNvPr id="12" name="Google Shape;159;p34">
            <a:extLst>
              <a:ext uri="{FF2B5EF4-FFF2-40B4-BE49-F238E27FC236}">
                <a16:creationId xmlns:a16="http://schemas.microsoft.com/office/drawing/2014/main" id="{967B7665-2E6D-432C-B6B3-C4C6516FE948}"/>
              </a:ext>
            </a:extLst>
          </p:cNvPr>
          <p:cNvSpPr txBox="1">
            <a:spLocks noGrp="1"/>
          </p:cNvSpPr>
          <p:nvPr>
            <p:ph type="ctrTitle"/>
          </p:nvPr>
        </p:nvSpPr>
        <p:spPr>
          <a:xfrm>
            <a:off x="1964850" y="308462"/>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PROTOCOLLI IN REAL-TIME</a:t>
            </a:r>
            <a:endParaRPr dirty="0"/>
          </a:p>
        </p:txBody>
      </p:sp>
      <p:pic>
        <p:nvPicPr>
          <p:cNvPr id="15" name="Immagine 14">
            <a:extLst>
              <a:ext uri="{FF2B5EF4-FFF2-40B4-BE49-F238E27FC236}">
                <a16:creationId xmlns:a16="http://schemas.microsoft.com/office/drawing/2014/main" id="{ADD211C1-6E66-4788-90AA-FC1C479DC290}"/>
              </a:ext>
            </a:extLst>
          </p:cNvPr>
          <p:cNvPicPr>
            <a:picLocks noChangeAspect="1"/>
          </p:cNvPicPr>
          <p:nvPr/>
        </p:nvPicPr>
        <p:blipFill>
          <a:blip r:embed="rId3"/>
          <a:stretch>
            <a:fillRect/>
          </a:stretch>
        </p:blipFill>
        <p:spPr>
          <a:xfrm>
            <a:off x="4759496" y="545864"/>
            <a:ext cx="4100352" cy="4318872"/>
          </a:xfrm>
          <a:prstGeom prst="rect">
            <a:avLst/>
          </a:prstGeom>
        </p:spPr>
      </p:pic>
      <p:sp>
        <p:nvSpPr>
          <p:cNvPr id="2" name="CasellaDiTesto 1">
            <a:extLst>
              <a:ext uri="{FF2B5EF4-FFF2-40B4-BE49-F238E27FC236}">
                <a16:creationId xmlns:a16="http://schemas.microsoft.com/office/drawing/2014/main" id="{8456009D-9056-4812-8E40-C067A2FAB184}"/>
              </a:ext>
            </a:extLst>
          </p:cNvPr>
          <p:cNvSpPr txBox="1"/>
          <p:nvPr/>
        </p:nvSpPr>
        <p:spPr>
          <a:xfrm>
            <a:off x="-11122" y="0"/>
            <a:ext cx="295274" cy="307777"/>
          </a:xfrm>
          <a:prstGeom prst="rect">
            <a:avLst/>
          </a:prstGeom>
          <a:noFill/>
        </p:spPr>
        <p:txBody>
          <a:bodyPr wrap="none" rtlCol="0">
            <a:spAutoFit/>
          </a:bodyPr>
          <a:lstStyle/>
          <a:p>
            <a:r>
              <a:rPr lang="it-IT" dirty="0">
                <a:latin typeface="Exo 2" panose="020B0604020202020204" charset="0"/>
              </a:rPr>
              <a:t>4</a:t>
            </a:r>
          </a:p>
        </p:txBody>
      </p:sp>
    </p:spTree>
    <p:extLst>
      <p:ext uri="{BB962C8B-B14F-4D97-AF65-F5344CB8AC3E}">
        <p14:creationId xmlns:p14="http://schemas.microsoft.com/office/powerpoint/2010/main" val="168069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cxnSp>
        <p:nvCxnSpPr>
          <p:cNvPr id="372" name="Google Shape;372;p45"/>
          <p:cNvCxnSpPr>
            <a:cxnSpLocks/>
          </p:cNvCxnSpPr>
          <p:nvPr/>
        </p:nvCxnSpPr>
        <p:spPr>
          <a:xfrm flipH="1">
            <a:off x="-49600" y="1775885"/>
            <a:ext cx="501157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a:cxnSpLocks/>
          </p:cNvCxnSpPr>
          <p:nvPr/>
        </p:nvCxnSpPr>
        <p:spPr>
          <a:xfrm flipH="1">
            <a:off x="4253023" y="3461525"/>
            <a:ext cx="4927027" cy="0"/>
          </a:xfrm>
          <a:prstGeom prst="straightConnector1">
            <a:avLst/>
          </a:prstGeom>
          <a:noFill/>
          <a:ln w="9525" cap="flat" cmpd="sng">
            <a:solidFill>
              <a:srgbClr val="595959"/>
            </a:solidFill>
            <a:prstDash val="solid"/>
            <a:round/>
            <a:headEnd type="none" w="med" len="med"/>
            <a:tailEnd type="none" w="med" len="med"/>
          </a:ln>
        </p:spPr>
      </p:cxnSp>
      <p:sp>
        <p:nvSpPr>
          <p:cNvPr id="74" name="Google Shape;159;p34">
            <a:extLst>
              <a:ext uri="{FF2B5EF4-FFF2-40B4-BE49-F238E27FC236}">
                <a16:creationId xmlns:a16="http://schemas.microsoft.com/office/drawing/2014/main" id="{A5A7BAD1-16B6-4712-859E-8450ED9D4A2F}"/>
              </a:ext>
            </a:extLst>
          </p:cNvPr>
          <p:cNvSpPr txBox="1">
            <a:spLocks/>
          </p:cNvSpPr>
          <p:nvPr/>
        </p:nvSpPr>
        <p:spPr>
          <a:xfrm>
            <a:off x="-165915" y="1294240"/>
            <a:ext cx="52938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it-IT" sz="1600" dirty="0"/>
              <a:t>MULTIHOMING</a:t>
            </a:r>
          </a:p>
        </p:txBody>
      </p:sp>
      <p:sp>
        <p:nvSpPr>
          <p:cNvPr id="75" name="Google Shape;159;p34">
            <a:extLst>
              <a:ext uri="{FF2B5EF4-FFF2-40B4-BE49-F238E27FC236}">
                <a16:creationId xmlns:a16="http://schemas.microsoft.com/office/drawing/2014/main" id="{BEFFF78F-2058-42C1-84FD-858E5A763B74}"/>
              </a:ext>
            </a:extLst>
          </p:cNvPr>
          <p:cNvSpPr txBox="1">
            <a:spLocks/>
          </p:cNvSpPr>
          <p:nvPr/>
        </p:nvSpPr>
        <p:spPr>
          <a:xfrm>
            <a:off x="4139355" y="305937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it-IT" sz="1600" dirty="0"/>
              <a:t>MULTIPATH-RTP</a:t>
            </a:r>
          </a:p>
        </p:txBody>
      </p:sp>
      <p:sp>
        <p:nvSpPr>
          <p:cNvPr id="26" name="CasellaDiTesto 25">
            <a:extLst>
              <a:ext uri="{FF2B5EF4-FFF2-40B4-BE49-F238E27FC236}">
                <a16:creationId xmlns:a16="http://schemas.microsoft.com/office/drawing/2014/main" id="{2045D841-FF24-4D94-B2FD-58275B673C34}"/>
              </a:ext>
            </a:extLst>
          </p:cNvPr>
          <p:cNvSpPr txBox="1"/>
          <p:nvPr/>
        </p:nvSpPr>
        <p:spPr>
          <a:xfrm>
            <a:off x="0" y="1904185"/>
            <a:ext cx="4961970" cy="954107"/>
          </a:xfrm>
          <a:prstGeom prst="rect">
            <a:avLst/>
          </a:prstGeom>
          <a:noFill/>
        </p:spPr>
        <p:txBody>
          <a:bodyPr wrap="square" rtlCol="0">
            <a:spAutoFit/>
          </a:bodyPr>
          <a:lstStyle/>
          <a:p>
            <a:pPr algn="ctr"/>
            <a:r>
              <a:rPr lang="it-IT" dirty="0">
                <a:latin typeface="Exo 2" panose="020B0604020202020204" charset="0"/>
              </a:rPr>
              <a:t>Lo è un dispositivo che può sfruttare contemporaneamente</a:t>
            </a:r>
          </a:p>
          <a:p>
            <a:pPr algn="ctr"/>
            <a:r>
              <a:rPr lang="it-IT" dirty="0">
                <a:latin typeface="Exo 2" panose="020B0604020202020204" charset="0"/>
              </a:rPr>
              <a:t>2 o più interfacce di rete: per esempio, uno smartphone </a:t>
            </a:r>
          </a:p>
          <a:p>
            <a:pPr algn="ctr"/>
            <a:r>
              <a:rPr lang="it-IT" dirty="0">
                <a:latin typeface="Exo 2" panose="020B0604020202020204" charset="0"/>
              </a:rPr>
              <a:t>che può ricevere pacchetti da WiFi e connessione 5G</a:t>
            </a:r>
          </a:p>
          <a:p>
            <a:pPr algn="ctr"/>
            <a:r>
              <a:rPr lang="it-IT" dirty="0">
                <a:latin typeface="Exo 2" panose="020B0604020202020204" charset="0"/>
              </a:rPr>
              <a:t>allo stesso tempo.</a:t>
            </a:r>
          </a:p>
        </p:txBody>
      </p:sp>
      <p:sp>
        <p:nvSpPr>
          <p:cNvPr id="27" name="CasellaDiTesto 26">
            <a:extLst>
              <a:ext uri="{FF2B5EF4-FFF2-40B4-BE49-F238E27FC236}">
                <a16:creationId xmlns:a16="http://schemas.microsoft.com/office/drawing/2014/main" id="{74EEB1DF-054C-4CD7-905C-92AFB29C1EDF}"/>
              </a:ext>
            </a:extLst>
          </p:cNvPr>
          <p:cNvSpPr txBox="1"/>
          <p:nvPr/>
        </p:nvSpPr>
        <p:spPr>
          <a:xfrm>
            <a:off x="4349010" y="3661408"/>
            <a:ext cx="4794990" cy="954107"/>
          </a:xfrm>
          <a:prstGeom prst="rect">
            <a:avLst/>
          </a:prstGeom>
          <a:noFill/>
        </p:spPr>
        <p:txBody>
          <a:bodyPr wrap="square" rtlCol="0">
            <a:spAutoFit/>
          </a:bodyPr>
          <a:lstStyle/>
          <a:p>
            <a:pPr algn="ctr"/>
            <a:r>
              <a:rPr lang="it-IT" dirty="0">
                <a:latin typeface="Exo 2" panose="020B0604020202020204" charset="0"/>
              </a:rPr>
              <a:t>Estensione di RTP, MPRTP gestisce la divisione di un flusso video RTP in più sotto-flussi di trasmissione. Migliora la qualità del video, il bilanciamento del carico e la tolleranza agli errori. </a:t>
            </a:r>
          </a:p>
        </p:txBody>
      </p:sp>
      <p:sp>
        <p:nvSpPr>
          <p:cNvPr id="2" name="CasellaDiTesto 1">
            <a:extLst>
              <a:ext uri="{FF2B5EF4-FFF2-40B4-BE49-F238E27FC236}">
                <a16:creationId xmlns:a16="http://schemas.microsoft.com/office/drawing/2014/main" id="{CD25B653-8939-4E1E-A8A2-3C890BDC8911}"/>
              </a:ext>
            </a:extLst>
          </p:cNvPr>
          <p:cNvSpPr txBox="1"/>
          <p:nvPr/>
        </p:nvSpPr>
        <p:spPr>
          <a:xfrm>
            <a:off x="0" y="0"/>
            <a:ext cx="280846" cy="307777"/>
          </a:xfrm>
          <a:prstGeom prst="rect">
            <a:avLst/>
          </a:prstGeom>
          <a:noFill/>
        </p:spPr>
        <p:txBody>
          <a:bodyPr wrap="none" rtlCol="0">
            <a:spAutoFit/>
          </a:bodyPr>
          <a:lstStyle/>
          <a:p>
            <a:r>
              <a:rPr lang="it-IT" dirty="0">
                <a:latin typeface="Exo 2" panose="020B0604020202020204" charset="0"/>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SOFTWARE</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G</a:t>
            </a:r>
            <a:r>
              <a:rPr lang="it-IT" dirty="0"/>
              <a:t>S</a:t>
            </a:r>
            <a:r>
              <a:rPr lang="en" dirty="0"/>
              <a:t>treamer e </a:t>
            </a:r>
            <a:r>
              <a:rPr lang="it-IT" dirty="0"/>
              <a:t>il design della pipeline</a:t>
            </a:r>
            <a:r>
              <a:rPr lang="en" dirty="0"/>
              <a:t> </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
        <p:nvSpPr>
          <p:cNvPr id="2" name="CasellaDiTesto 1">
            <a:extLst>
              <a:ext uri="{FF2B5EF4-FFF2-40B4-BE49-F238E27FC236}">
                <a16:creationId xmlns:a16="http://schemas.microsoft.com/office/drawing/2014/main" id="{6517CFC1-E97B-4ABB-A588-4BDA9E049B45}"/>
              </a:ext>
            </a:extLst>
          </p:cNvPr>
          <p:cNvSpPr txBox="1"/>
          <p:nvPr/>
        </p:nvSpPr>
        <p:spPr>
          <a:xfrm>
            <a:off x="0" y="0"/>
            <a:ext cx="287258" cy="307777"/>
          </a:xfrm>
          <a:prstGeom prst="rect">
            <a:avLst/>
          </a:prstGeom>
          <a:noFill/>
        </p:spPr>
        <p:txBody>
          <a:bodyPr wrap="none" rtlCol="0">
            <a:spAutoFit/>
          </a:bodyPr>
          <a:lstStyle/>
          <a:p>
            <a:r>
              <a:rPr lang="it-IT" dirty="0">
                <a:latin typeface="Exo 2" panose="020B0604020202020204" charset="0"/>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1906687" y="1484289"/>
            <a:ext cx="5325825"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latin typeface="Exo 2" panose="020B0604020202020204" charset="0"/>
              </a:rPr>
              <a:t>Piattaforma open-source usata per la creazione di applicazioni multimediali. Alla base di </a:t>
            </a:r>
            <a:r>
              <a:rPr lang="it-IT" dirty="0" err="1">
                <a:latin typeface="Exo 2" panose="020B0604020202020204" charset="0"/>
              </a:rPr>
              <a:t>GStreamer</a:t>
            </a:r>
            <a:r>
              <a:rPr lang="it-IT" dirty="0">
                <a:latin typeface="Exo 2" panose="020B0604020202020204" charset="0"/>
              </a:rPr>
              <a:t> c’è il design della pipeline.</a:t>
            </a:r>
          </a:p>
          <a:p>
            <a:pPr marL="0" lvl="0" indent="0" algn="ctr" rtl="0">
              <a:spcBef>
                <a:spcPts val="0"/>
              </a:spcBef>
              <a:spcAft>
                <a:spcPts val="0"/>
              </a:spcAft>
              <a:buNone/>
            </a:pPr>
            <a:r>
              <a:rPr lang="it-IT" dirty="0">
                <a:latin typeface="Exo 2" panose="020B0604020202020204" charset="0"/>
              </a:rPr>
              <a:t>Scelta per questo progetto in quanto è sfruttata in programmi, come </a:t>
            </a:r>
            <a:r>
              <a:rPr lang="it-IT" dirty="0" err="1">
                <a:latin typeface="Exo 2" panose="020B0604020202020204" charset="0"/>
              </a:rPr>
              <a:t>QGroundControl</a:t>
            </a:r>
            <a:r>
              <a:rPr lang="it-IT" dirty="0">
                <a:latin typeface="Exo 2" panose="020B0604020202020204" charset="0"/>
              </a:rPr>
              <a:t>, con funzioni di controllo di droni in volo.</a:t>
            </a:r>
            <a:endParaRPr dirty="0">
              <a:latin typeface="Exo 2" panose="020B0604020202020204" charset="0"/>
            </a:endParaRPr>
          </a:p>
        </p:txBody>
      </p:sp>
      <p:sp>
        <p:nvSpPr>
          <p:cNvPr id="206" name="Google Shape;206;p37"/>
          <p:cNvSpPr txBox="1">
            <a:spLocks noGrp="1"/>
          </p:cNvSpPr>
          <p:nvPr>
            <p:ph type="ctrTitle"/>
          </p:nvPr>
        </p:nvSpPr>
        <p:spPr>
          <a:xfrm>
            <a:off x="2638350" y="-516642"/>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GSTREAMER</a:t>
            </a:r>
            <a:endParaRPr dirty="0"/>
          </a:p>
        </p:txBody>
      </p:sp>
      <p:cxnSp>
        <p:nvCxnSpPr>
          <p:cNvPr id="207" name="Google Shape;207;p37"/>
          <p:cNvCxnSpPr/>
          <p:nvPr/>
        </p:nvCxnSpPr>
        <p:spPr>
          <a:xfrm>
            <a:off x="4569600" y="835277"/>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1" y="2554689"/>
            <a:ext cx="4574400" cy="0"/>
          </a:xfrm>
          <a:prstGeom prst="straightConnector1">
            <a:avLst/>
          </a:prstGeom>
          <a:noFill/>
          <a:ln w="9525" cap="flat" cmpd="sng">
            <a:solidFill>
              <a:srgbClr val="434343"/>
            </a:solidFill>
            <a:prstDash val="solid"/>
            <a:round/>
            <a:headEnd type="none" w="med" len="med"/>
            <a:tailEnd type="none" w="med" len="med"/>
          </a:ln>
        </p:spPr>
      </p:cxnSp>
      <p:pic>
        <p:nvPicPr>
          <p:cNvPr id="3" name="Immagine 2">
            <a:extLst>
              <a:ext uri="{FF2B5EF4-FFF2-40B4-BE49-F238E27FC236}">
                <a16:creationId xmlns:a16="http://schemas.microsoft.com/office/drawing/2014/main" id="{D661DC38-C938-40CA-B46B-C8F4BBE1BCE2}"/>
              </a:ext>
            </a:extLst>
          </p:cNvPr>
          <p:cNvPicPr>
            <a:picLocks noChangeAspect="1"/>
          </p:cNvPicPr>
          <p:nvPr/>
        </p:nvPicPr>
        <p:blipFill>
          <a:blip r:embed="rId3"/>
          <a:stretch>
            <a:fillRect/>
          </a:stretch>
        </p:blipFill>
        <p:spPr>
          <a:xfrm>
            <a:off x="6073243" y="86389"/>
            <a:ext cx="2318538" cy="674308"/>
          </a:xfrm>
          <a:prstGeom prst="rect">
            <a:avLst/>
          </a:prstGeom>
        </p:spPr>
      </p:pic>
      <p:pic>
        <p:nvPicPr>
          <p:cNvPr id="5" name="Immagine 4" descr="Immagine che contiene testo, elettronico, circuito&#10;&#10;Descrizione generata automaticamente">
            <a:extLst>
              <a:ext uri="{FF2B5EF4-FFF2-40B4-BE49-F238E27FC236}">
                <a16:creationId xmlns:a16="http://schemas.microsoft.com/office/drawing/2014/main" id="{108FE27D-A86E-46C9-81ED-E6324341B41C}"/>
              </a:ext>
            </a:extLst>
          </p:cNvPr>
          <p:cNvPicPr>
            <a:picLocks noChangeAspect="1"/>
          </p:cNvPicPr>
          <p:nvPr/>
        </p:nvPicPr>
        <p:blipFill>
          <a:blip r:embed="rId4"/>
          <a:stretch>
            <a:fillRect/>
          </a:stretch>
        </p:blipFill>
        <p:spPr>
          <a:xfrm>
            <a:off x="186214" y="2737333"/>
            <a:ext cx="4192370" cy="2319778"/>
          </a:xfrm>
          <a:prstGeom prst="rect">
            <a:avLst/>
          </a:prstGeom>
        </p:spPr>
      </p:pic>
      <p:sp>
        <p:nvSpPr>
          <p:cNvPr id="6" name="CasellaDiTesto 5">
            <a:extLst>
              <a:ext uri="{FF2B5EF4-FFF2-40B4-BE49-F238E27FC236}">
                <a16:creationId xmlns:a16="http://schemas.microsoft.com/office/drawing/2014/main" id="{A00D42C1-ED79-4BB7-8EEC-37B378B40F8E}"/>
              </a:ext>
            </a:extLst>
          </p:cNvPr>
          <p:cNvSpPr txBox="1"/>
          <p:nvPr/>
        </p:nvSpPr>
        <p:spPr>
          <a:xfrm>
            <a:off x="4484539" y="4533891"/>
            <a:ext cx="1547218" cy="523220"/>
          </a:xfrm>
          <a:prstGeom prst="rect">
            <a:avLst/>
          </a:prstGeom>
          <a:noFill/>
        </p:spPr>
        <p:txBody>
          <a:bodyPr wrap="none" rtlCol="0">
            <a:spAutoFit/>
          </a:bodyPr>
          <a:lstStyle/>
          <a:p>
            <a:r>
              <a:rPr lang="it-IT" dirty="0">
                <a:solidFill>
                  <a:schemeClr val="bg2"/>
                </a:solidFill>
                <a:latin typeface="Exo 2" panose="020B0604020202020204" charset="0"/>
              </a:rPr>
              <a:t>Interfaccia di</a:t>
            </a:r>
          </a:p>
          <a:p>
            <a:r>
              <a:rPr lang="it-IT" dirty="0" err="1">
                <a:solidFill>
                  <a:schemeClr val="bg2"/>
                </a:solidFill>
                <a:latin typeface="Exo 2" panose="020B0604020202020204" charset="0"/>
              </a:rPr>
              <a:t>QGroundControl</a:t>
            </a:r>
            <a:endParaRPr lang="it-IT" dirty="0">
              <a:solidFill>
                <a:schemeClr val="bg2"/>
              </a:solidFill>
              <a:latin typeface="Exo 2" panose="020B0604020202020204" charset="0"/>
            </a:endParaRPr>
          </a:p>
        </p:txBody>
      </p:sp>
      <p:sp>
        <p:nvSpPr>
          <p:cNvPr id="2" name="CasellaDiTesto 1">
            <a:extLst>
              <a:ext uri="{FF2B5EF4-FFF2-40B4-BE49-F238E27FC236}">
                <a16:creationId xmlns:a16="http://schemas.microsoft.com/office/drawing/2014/main" id="{E3EC878A-B6EE-4A2B-A5A3-A822BCFA0B2C}"/>
              </a:ext>
            </a:extLst>
          </p:cNvPr>
          <p:cNvSpPr txBox="1"/>
          <p:nvPr/>
        </p:nvSpPr>
        <p:spPr>
          <a:xfrm>
            <a:off x="-4801" y="0"/>
            <a:ext cx="276038" cy="307777"/>
          </a:xfrm>
          <a:prstGeom prst="rect">
            <a:avLst/>
          </a:prstGeom>
          <a:noFill/>
        </p:spPr>
        <p:txBody>
          <a:bodyPr wrap="none" rtlCol="0">
            <a:spAutoFit/>
          </a:bodyPr>
          <a:lstStyle/>
          <a:p>
            <a:r>
              <a:rPr lang="it-IT" dirty="0">
                <a:latin typeface="Exo 2" panose="020B0604020202020204" charset="0"/>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ELEMENTI DELLA PIPELINE</a:t>
            </a:r>
            <a:endParaRPr dirty="0"/>
          </a:p>
        </p:txBody>
      </p:sp>
      <p:sp>
        <p:nvSpPr>
          <p:cNvPr id="298" name="Google Shape;298;p43"/>
          <p:cNvSpPr txBox="1">
            <a:spLocks noGrp="1"/>
          </p:cNvSpPr>
          <p:nvPr>
            <p:ph type="ctrTitle" idx="4"/>
          </p:nvPr>
        </p:nvSpPr>
        <p:spPr>
          <a:xfrm>
            <a:off x="5908800" y="2740910"/>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dirty="0"/>
              <a:t>SINK</a:t>
            </a:r>
            <a:endParaRPr dirty="0"/>
          </a:p>
        </p:txBody>
      </p:sp>
      <p:sp>
        <p:nvSpPr>
          <p:cNvPr id="299" name="Google Shape;299;p43"/>
          <p:cNvSpPr txBox="1">
            <a:spLocks noGrp="1"/>
          </p:cNvSpPr>
          <p:nvPr>
            <p:ph type="subTitle" idx="1"/>
          </p:nvPr>
        </p:nvSpPr>
        <p:spPr>
          <a:xfrm>
            <a:off x="920965" y="3207333"/>
            <a:ext cx="1954869"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200" dirty="0">
                <a:latin typeface="Exo 2" panose="020B0604020202020204" charset="0"/>
              </a:rPr>
              <a:t>Elemento che ottiene i dati da una struttura</a:t>
            </a:r>
          </a:p>
          <a:p>
            <a:pPr marL="0" lvl="0" indent="0" algn="ctr" rtl="0">
              <a:spcBef>
                <a:spcPts val="0"/>
              </a:spcBef>
              <a:spcAft>
                <a:spcPts val="0"/>
              </a:spcAft>
              <a:buNone/>
            </a:pPr>
            <a:r>
              <a:rPr lang="it-IT" sz="1200" dirty="0">
                <a:latin typeface="Exo 2" panose="020B0604020202020204" charset="0"/>
              </a:rPr>
              <a:t>esterna alla piattaforma, come connessioni di rete o un file.</a:t>
            </a:r>
            <a:endParaRPr sz="1200" dirty="0">
              <a:latin typeface="Exo 2" panose="020B0604020202020204" charset="0"/>
            </a:endParaRPr>
          </a:p>
        </p:txBody>
      </p:sp>
      <p:sp>
        <p:nvSpPr>
          <p:cNvPr id="300" name="Google Shape;300;p43"/>
          <p:cNvSpPr txBox="1">
            <a:spLocks noGrp="1"/>
          </p:cNvSpPr>
          <p:nvPr>
            <p:ph type="ctrTitle"/>
          </p:nvPr>
        </p:nvSpPr>
        <p:spPr>
          <a:xfrm>
            <a:off x="561600" y="2740910"/>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SOURCE</a:t>
            </a:r>
            <a:endParaRPr dirty="0"/>
          </a:p>
        </p:txBody>
      </p:sp>
      <p:sp>
        <p:nvSpPr>
          <p:cNvPr id="301" name="Google Shape;301;p43"/>
          <p:cNvSpPr txBox="1">
            <a:spLocks noGrp="1"/>
          </p:cNvSpPr>
          <p:nvPr>
            <p:ph type="subTitle" idx="5"/>
          </p:nvPr>
        </p:nvSpPr>
        <p:spPr>
          <a:xfrm>
            <a:off x="6136500" y="3207333"/>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200" dirty="0">
                <a:latin typeface="Exo 2" panose="020B0604020202020204" charset="0"/>
              </a:rPr>
              <a:t>Elemento che invece “dialoga” con i driver video o</a:t>
            </a:r>
          </a:p>
          <a:p>
            <a:pPr marL="0" lvl="0" indent="0" algn="ctr" rtl="0">
              <a:spcBef>
                <a:spcPts val="0"/>
              </a:spcBef>
              <a:spcAft>
                <a:spcPts val="0"/>
              </a:spcAft>
              <a:buNone/>
            </a:pPr>
            <a:r>
              <a:rPr lang="it-IT" sz="1200" dirty="0">
                <a:latin typeface="Exo 2" panose="020B0604020202020204" charset="0"/>
              </a:rPr>
              <a:t>audio per visualizzare e riprodurre i dati in ingresso.</a:t>
            </a:r>
            <a:endParaRPr sz="1200" dirty="0">
              <a:latin typeface="Exo 2" panose="020B0604020202020204" charset="0"/>
            </a:endParaRPr>
          </a:p>
        </p:txBody>
      </p:sp>
      <p:sp>
        <p:nvSpPr>
          <p:cNvPr id="302" name="Google Shape;302;p43"/>
          <p:cNvSpPr txBox="1">
            <a:spLocks noGrp="1"/>
          </p:cNvSpPr>
          <p:nvPr>
            <p:ph type="ctrTitle" idx="2"/>
          </p:nvPr>
        </p:nvSpPr>
        <p:spPr>
          <a:xfrm>
            <a:off x="3235200" y="2740910"/>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FILTER</a:t>
            </a:r>
            <a:endParaRPr dirty="0"/>
          </a:p>
        </p:txBody>
      </p:sp>
      <p:sp>
        <p:nvSpPr>
          <p:cNvPr id="303" name="Google Shape;303;p43"/>
          <p:cNvSpPr txBox="1">
            <a:spLocks noGrp="1"/>
          </p:cNvSpPr>
          <p:nvPr>
            <p:ph type="subTitle" idx="3"/>
          </p:nvPr>
        </p:nvSpPr>
        <p:spPr>
          <a:xfrm>
            <a:off x="3576750" y="3207333"/>
            <a:ext cx="2218200" cy="10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sz="1200" dirty="0">
                <a:latin typeface="Exo 2" panose="020B0604020202020204" charset="0"/>
              </a:rPr>
              <a:t>Elemento che manipola i dati in ingresso secondo la funzione per cui è stato creato, quindi li filtra verso l’elemento successivo.</a:t>
            </a:r>
            <a:endParaRPr sz="1200" dirty="0">
              <a:latin typeface="Exo 2" panose="020B0604020202020204" charset="0"/>
            </a:endParaRPr>
          </a:p>
        </p:txBody>
      </p:sp>
      <p:cxnSp>
        <p:nvCxnSpPr>
          <p:cNvPr id="304" name="Google Shape;304;p43"/>
          <p:cNvCxnSpPr/>
          <p:nvPr/>
        </p:nvCxnSpPr>
        <p:spPr>
          <a:xfrm>
            <a:off x="3235200" y="2728437"/>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728437"/>
            <a:ext cx="0" cy="1647600"/>
          </a:xfrm>
          <a:prstGeom prst="straightConnector1">
            <a:avLst/>
          </a:prstGeom>
          <a:noFill/>
          <a:ln w="9525" cap="flat" cmpd="sng">
            <a:solidFill>
              <a:srgbClr val="595959"/>
            </a:solidFill>
            <a:prstDash val="solid"/>
            <a:round/>
            <a:headEnd type="none" w="med" len="med"/>
            <a:tailEnd type="none" w="med" len="med"/>
          </a:ln>
        </p:spPr>
      </p:cxnSp>
      <p:sp>
        <p:nvSpPr>
          <p:cNvPr id="2" name="CasellaDiTesto 1">
            <a:extLst>
              <a:ext uri="{FF2B5EF4-FFF2-40B4-BE49-F238E27FC236}">
                <a16:creationId xmlns:a16="http://schemas.microsoft.com/office/drawing/2014/main" id="{F74292BE-5EC5-44C1-A3FD-1732ABB3BBBF}"/>
              </a:ext>
            </a:extLst>
          </p:cNvPr>
          <p:cNvSpPr txBox="1"/>
          <p:nvPr/>
        </p:nvSpPr>
        <p:spPr>
          <a:xfrm>
            <a:off x="0" y="0"/>
            <a:ext cx="293670" cy="307777"/>
          </a:xfrm>
          <a:prstGeom prst="rect">
            <a:avLst/>
          </a:prstGeom>
          <a:noFill/>
        </p:spPr>
        <p:txBody>
          <a:bodyPr wrap="none" rtlCol="0">
            <a:spAutoFit/>
          </a:bodyPr>
          <a:lstStyle/>
          <a:p>
            <a:r>
              <a:rPr lang="it-IT" dirty="0">
                <a:latin typeface="Exo 2" panose="020B0604020202020204" charset="0"/>
              </a:rPr>
              <a:t>8</a:t>
            </a:r>
          </a:p>
        </p:txBody>
      </p:sp>
      <p:pic>
        <p:nvPicPr>
          <p:cNvPr id="5" name="Immagine 4" descr="Immagine che contiene testo, monitor, schermo&#10;&#10;Descrizione generata automaticamente">
            <a:extLst>
              <a:ext uri="{FF2B5EF4-FFF2-40B4-BE49-F238E27FC236}">
                <a16:creationId xmlns:a16="http://schemas.microsoft.com/office/drawing/2014/main" id="{C4692205-00E8-4CF6-BE6D-3D71000CA12F}"/>
              </a:ext>
            </a:extLst>
          </p:cNvPr>
          <p:cNvPicPr>
            <a:picLocks noChangeAspect="1"/>
          </p:cNvPicPr>
          <p:nvPr/>
        </p:nvPicPr>
        <p:blipFill>
          <a:blip r:embed="rId3"/>
          <a:stretch>
            <a:fillRect/>
          </a:stretch>
        </p:blipFill>
        <p:spPr>
          <a:xfrm>
            <a:off x="1573619" y="1208380"/>
            <a:ext cx="5822410" cy="10175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SVILUPPO</a:t>
            </a:r>
            <a:endParaRPr dirty="0"/>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Sender e Receiver, Scheduler e Controller</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sp>
        <p:nvSpPr>
          <p:cNvPr id="2" name="CasellaDiTesto 1">
            <a:extLst>
              <a:ext uri="{FF2B5EF4-FFF2-40B4-BE49-F238E27FC236}">
                <a16:creationId xmlns:a16="http://schemas.microsoft.com/office/drawing/2014/main" id="{D2CED0C1-C4BC-4737-83C4-B355DDC21FF1}"/>
              </a:ext>
            </a:extLst>
          </p:cNvPr>
          <p:cNvSpPr txBox="1"/>
          <p:nvPr/>
        </p:nvSpPr>
        <p:spPr>
          <a:xfrm>
            <a:off x="0" y="0"/>
            <a:ext cx="287258" cy="307777"/>
          </a:xfrm>
          <a:prstGeom prst="rect">
            <a:avLst/>
          </a:prstGeom>
          <a:noFill/>
        </p:spPr>
        <p:txBody>
          <a:bodyPr wrap="none" rtlCol="0">
            <a:spAutoFit/>
          </a:bodyPr>
          <a:lstStyle/>
          <a:p>
            <a:r>
              <a:rPr lang="it-IT" dirty="0">
                <a:latin typeface="Exo 2" panose="020B0604020202020204" charset="0"/>
              </a:rPr>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1027</TotalTime>
  <Words>2123</Words>
  <Application>Microsoft Office PowerPoint</Application>
  <PresentationFormat>Presentazione su schermo (16:9)</PresentationFormat>
  <Paragraphs>155</Paragraphs>
  <Slides>22</Slides>
  <Notes>22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Exo 2</vt:lpstr>
      <vt:lpstr>Arial</vt:lpstr>
      <vt:lpstr>Nunito Light</vt:lpstr>
      <vt:lpstr>Cambria Math</vt:lpstr>
      <vt:lpstr>Fira Sans Extra Condensed Medium</vt:lpstr>
      <vt:lpstr>Roboto Condensed Light</vt:lpstr>
      <vt:lpstr>Tech Newsletter XL by Slidesgo</vt:lpstr>
      <vt:lpstr>Presentazione standard di PowerPoint</vt:lpstr>
      <vt:lpstr>INDICE</vt:lpstr>
      <vt:lpstr>CONCETTI DI BASE</vt:lpstr>
      <vt:lpstr>PROTOCOLLI IN REAL-TIME</vt:lpstr>
      <vt:lpstr>Presentazione standard di PowerPoint</vt:lpstr>
      <vt:lpstr>SOFTWARE</vt:lpstr>
      <vt:lpstr>GSTREAMER</vt:lpstr>
      <vt:lpstr>ELEMENTI DELLA PIPELINE</vt:lpstr>
      <vt:lpstr>SVILUPPO</vt:lpstr>
      <vt:lpstr>SENDER</vt:lpstr>
      <vt:lpstr>SCHEDULAZIONE DEL FLUSSO</vt:lpstr>
      <vt:lpstr>SCHEDULAZIONE DEL FLUSSO</vt:lpstr>
      <vt:lpstr>RECEIVER</vt:lpstr>
      <vt:lpstr>AGGREGAZIONE DEL FLUSSO</vt:lpstr>
      <vt:lpstr>CONTROLLER</vt:lpstr>
      <vt:lpstr>TEST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Simone Iozia</cp:lastModifiedBy>
  <cp:revision>53</cp:revision>
  <dcterms:modified xsi:type="dcterms:W3CDTF">2021-05-07T10:17:27Z</dcterms:modified>
</cp:coreProperties>
</file>